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1" r:id="rId2"/>
    <p:sldId id="2562" r:id="rId3"/>
    <p:sldId id="2563" r:id="rId4"/>
    <p:sldId id="2565" r:id="rId5"/>
    <p:sldId id="2566" r:id="rId6"/>
    <p:sldId id="2583" r:id="rId7"/>
    <p:sldId id="2567" r:id="rId8"/>
    <p:sldId id="2568" r:id="rId9"/>
    <p:sldId id="2569" r:id="rId10"/>
    <p:sldId id="2570" r:id="rId11"/>
    <p:sldId id="2585" r:id="rId12"/>
    <p:sldId id="2588" r:id="rId13"/>
    <p:sldId id="2571" r:id="rId14"/>
    <p:sldId id="2572" r:id="rId15"/>
    <p:sldId id="2573" r:id="rId16"/>
    <p:sldId id="2589" r:id="rId17"/>
    <p:sldId id="2574" r:id="rId18"/>
    <p:sldId id="2575" r:id="rId19"/>
    <p:sldId id="2577" r:id="rId20"/>
    <p:sldId id="2578" r:id="rId21"/>
    <p:sldId id="2579" r:id="rId22"/>
    <p:sldId id="2601" r:id="rId23"/>
    <p:sldId id="2607" r:id="rId24"/>
    <p:sldId id="2603" r:id="rId25"/>
    <p:sldId id="2582" r:id="rId26"/>
    <p:sldId id="2602" r:id="rId27"/>
    <p:sldId id="2604" r:id="rId28"/>
    <p:sldId id="2606" r:id="rId29"/>
    <p:sldId id="2605" r:id="rId30"/>
    <p:sldId id="2598" r:id="rId31"/>
    <p:sldId id="2599" r:id="rId32"/>
    <p:sldId id="2597" r:id="rId33"/>
    <p:sldId id="2600" r:id="rId34"/>
    <p:sldId id="2596" r:id="rId35"/>
    <p:sldId id="2592" r:id="rId36"/>
    <p:sldId id="2590" r:id="rId37"/>
    <p:sldId id="2593" r:id="rId38"/>
    <p:sldId id="2594" r:id="rId39"/>
    <p:sldId id="2608" r:id="rId40"/>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pporting Academic and Social-Emotional Education of Students with Sex Chromosome Aneuploidies" id="{C30AED66-6EEE-470B-BC88-6E54E29A6EB1}">
          <p14:sldIdLst>
            <p14:sldId id="2561"/>
            <p14:sldId id="2562"/>
          </p14:sldIdLst>
        </p14:section>
        <p14:section name="Understanding Sex Chromosome Aneuploidies" id="{D99028A9-C66F-4018-830D-3F0E8F525623}">
          <p14:sldIdLst>
            <p14:sldId id="2563"/>
            <p14:sldId id="2565"/>
            <p14:sldId id="2566"/>
            <p14:sldId id="2583"/>
          </p14:sldIdLst>
        </p14:section>
        <p14:section name="Academic Challenges and Strategies" id="{E8D3533D-CC47-49A6-8D71-43951B451849}">
          <p14:sldIdLst>
            <p14:sldId id="2567"/>
            <p14:sldId id="2568"/>
            <p14:sldId id="2569"/>
            <p14:sldId id="2570"/>
            <p14:sldId id="2585"/>
            <p14:sldId id="2588"/>
          </p14:sldIdLst>
        </p14:section>
        <p14:section name="Social-Emotional Development and Support" id="{9C94692F-C650-4D7D-8903-0FE091918931}">
          <p14:sldIdLst>
            <p14:sldId id="2571"/>
            <p14:sldId id="2572"/>
            <p14:sldId id="2573"/>
            <p14:sldId id="2589"/>
            <p14:sldId id="2574"/>
          </p14:sldIdLst>
        </p14:section>
        <p14:section name="Collaborative Efforts and Resources" id="{74F813AF-8263-4FD8-9401-D6B75B050FE3}">
          <p14:sldIdLst>
            <p14:sldId id="2575"/>
            <p14:sldId id="2577"/>
            <p14:sldId id="2578"/>
            <p14:sldId id="2579"/>
            <p14:sldId id="2601"/>
            <p14:sldId id="2607"/>
            <p14:sldId id="2603"/>
            <p14:sldId id="2582"/>
            <p14:sldId id="2602"/>
            <p14:sldId id="2604"/>
            <p14:sldId id="2606"/>
            <p14:sldId id="2605"/>
            <p14:sldId id="2598"/>
            <p14:sldId id="2599"/>
            <p14:sldId id="2597"/>
            <p14:sldId id="2600"/>
            <p14:sldId id="2596"/>
            <p14:sldId id="2592"/>
            <p14:sldId id="2590"/>
            <p14:sldId id="2593"/>
            <p14:sldId id="2594"/>
            <p14:sldId id="26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CB16AE-4166-4641-9B86-9D42188E9E5E}" v="179" dt="2025-07-30T19:32:53.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0822" autoAdjust="0"/>
  </p:normalViewPr>
  <p:slideViewPr>
    <p:cSldViewPr snapToGrid="0">
      <p:cViewPr varScale="1">
        <p:scale>
          <a:sx n="115" d="100"/>
          <a:sy n="115" d="100"/>
        </p:scale>
        <p:origin x="1056" y="1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564"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3B19FF-3DFC-40ED-9F4C-0F7A14D4929F}"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6EFF7D49-C3E9-416A-936A-0D644EF8F6C3}">
      <dgm:prSet/>
      <dgm:spPr/>
      <dgm:t>
        <a:bodyPr/>
        <a:lstStyle/>
        <a:p>
          <a:pPr>
            <a:lnSpc>
              <a:spcPct val="100000"/>
            </a:lnSpc>
            <a:defRPr b="1"/>
          </a:pPr>
          <a:r>
            <a:rPr lang="en-US" dirty="0"/>
            <a:t>Associated Medical Characteristics</a:t>
          </a:r>
        </a:p>
      </dgm:t>
    </dgm:pt>
    <dgm:pt modelId="{526E3AA5-4DC5-495D-AE98-171432DF7142}" type="parTrans" cxnId="{10D176E2-3B2E-4864-9116-9701E09DBD11}">
      <dgm:prSet/>
      <dgm:spPr/>
      <dgm:t>
        <a:bodyPr/>
        <a:lstStyle/>
        <a:p>
          <a:endParaRPr lang="en-US"/>
        </a:p>
      </dgm:t>
    </dgm:pt>
    <dgm:pt modelId="{E1DD72CD-F8D9-423A-BBFF-5CF55003A12F}" type="sibTrans" cxnId="{10D176E2-3B2E-4864-9116-9701E09DBD11}">
      <dgm:prSet/>
      <dgm:spPr/>
      <dgm:t>
        <a:bodyPr/>
        <a:lstStyle/>
        <a:p>
          <a:pPr>
            <a:lnSpc>
              <a:spcPct val="100000"/>
            </a:lnSpc>
            <a:defRPr b="1"/>
          </a:pPr>
          <a:endParaRPr lang="en-US"/>
        </a:p>
      </dgm:t>
    </dgm:pt>
    <dgm:pt modelId="{DFA4A23C-0A2A-43CB-9D08-8E98EABF4779}">
      <dgm:prSet custT="1"/>
      <dgm:spPr/>
      <dgm:t>
        <a:bodyPr/>
        <a:lstStyle/>
        <a:p>
          <a:pPr>
            <a:lnSpc>
              <a:spcPct val="100000"/>
            </a:lnSpc>
          </a:pPr>
          <a:r>
            <a:rPr lang="en-US" sz="2000" dirty="0"/>
            <a:t>Individuals may present with a variety of physical differences, which can vary widely among affected individuals.</a:t>
          </a:r>
        </a:p>
      </dgm:t>
    </dgm:pt>
    <dgm:pt modelId="{A7079D2A-470A-4E11-9466-D5C61E62D08F}" type="parTrans" cxnId="{54080BA8-C689-47E0-8D64-B87F857B1A27}">
      <dgm:prSet/>
      <dgm:spPr/>
      <dgm:t>
        <a:bodyPr/>
        <a:lstStyle/>
        <a:p>
          <a:endParaRPr lang="en-US"/>
        </a:p>
      </dgm:t>
    </dgm:pt>
    <dgm:pt modelId="{8F258D1D-5725-4BE8-8A2E-C960CF4D3092}" type="sibTrans" cxnId="{54080BA8-C689-47E0-8D64-B87F857B1A27}">
      <dgm:prSet/>
      <dgm:spPr/>
      <dgm:t>
        <a:bodyPr/>
        <a:lstStyle/>
        <a:p>
          <a:endParaRPr lang="en-US"/>
        </a:p>
      </dgm:t>
    </dgm:pt>
    <dgm:pt modelId="{D7F9CF74-DC6A-407E-97FB-786D294A601D}">
      <dgm:prSet/>
      <dgm:spPr/>
      <dgm:t>
        <a:bodyPr/>
        <a:lstStyle/>
        <a:p>
          <a:pPr>
            <a:lnSpc>
              <a:spcPct val="100000"/>
            </a:lnSpc>
            <a:defRPr b="1"/>
          </a:pPr>
          <a:r>
            <a:rPr lang="en-US" dirty="0"/>
            <a:t>Cognitive Challenges</a:t>
          </a:r>
        </a:p>
      </dgm:t>
    </dgm:pt>
    <dgm:pt modelId="{FDD03EBB-9CD0-4E84-88C0-60A94140FE86}" type="parTrans" cxnId="{855D2FEF-F81E-4E8A-9F1E-28BCCE0BA3C8}">
      <dgm:prSet/>
      <dgm:spPr/>
      <dgm:t>
        <a:bodyPr/>
        <a:lstStyle/>
        <a:p>
          <a:endParaRPr lang="en-US"/>
        </a:p>
      </dgm:t>
    </dgm:pt>
    <dgm:pt modelId="{1EA47F2D-7D58-4227-A746-2C30ACBCD6C4}" type="sibTrans" cxnId="{855D2FEF-F81E-4E8A-9F1E-28BCCE0BA3C8}">
      <dgm:prSet/>
      <dgm:spPr/>
      <dgm:t>
        <a:bodyPr/>
        <a:lstStyle/>
        <a:p>
          <a:pPr>
            <a:lnSpc>
              <a:spcPct val="100000"/>
            </a:lnSpc>
            <a:defRPr b="1"/>
          </a:pPr>
          <a:endParaRPr lang="en-US"/>
        </a:p>
      </dgm:t>
    </dgm:pt>
    <dgm:pt modelId="{34DA8525-C8B4-4323-94DE-4298C0CC3CFC}">
      <dgm:prSet custT="1"/>
      <dgm:spPr/>
      <dgm:t>
        <a:bodyPr/>
        <a:lstStyle/>
        <a:p>
          <a:pPr>
            <a:lnSpc>
              <a:spcPct val="100000"/>
            </a:lnSpc>
          </a:pPr>
          <a:r>
            <a:rPr lang="en-US" sz="2000" dirty="0"/>
            <a:t>Learning disabilities are common among individuals with X Y Chromosome Variations, impacting educational experiences</a:t>
          </a:r>
          <a:r>
            <a:rPr lang="en-US" sz="1400" dirty="0"/>
            <a:t>.</a:t>
          </a:r>
        </a:p>
      </dgm:t>
    </dgm:pt>
    <dgm:pt modelId="{73DC6F00-63EC-48A5-B84D-649993A0E722}" type="parTrans" cxnId="{649E0EAE-5B0C-4B10-B0D4-435D90DEF6E3}">
      <dgm:prSet/>
      <dgm:spPr/>
      <dgm:t>
        <a:bodyPr/>
        <a:lstStyle/>
        <a:p>
          <a:endParaRPr lang="en-US"/>
        </a:p>
      </dgm:t>
    </dgm:pt>
    <dgm:pt modelId="{01F2433E-0349-444F-B69C-F9BC63174B67}" type="sibTrans" cxnId="{649E0EAE-5B0C-4B10-B0D4-435D90DEF6E3}">
      <dgm:prSet/>
      <dgm:spPr/>
      <dgm:t>
        <a:bodyPr/>
        <a:lstStyle/>
        <a:p>
          <a:endParaRPr lang="en-US"/>
        </a:p>
      </dgm:t>
    </dgm:pt>
    <dgm:pt modelId="{455149A3-56B8-48D0-AA57-57653086846B}">
      <dgm:prSet/>
      <dgm:spPr/>
      <dgm:t>
        <a:bodyPr/>
        <a:lstStyle/>
        <a:p>
          <a:pPr>
            <a:lnSpc>
              <a:spcPct val="100000"/>
            </a:lnSpc>
            <a:defRPr b="1"/>
          </a:pPr>
          <a:r>
            <a:rPr lang="en-US" dirty="0"/>
            <a:t>Emotional and Social Impact</a:t>
          </a:r>
        </a:p>
      </dgm:t>
    </dgm:pt>
    <dgm:pt modelId="{61157830-B663-419F-8217-96C085F1782C}" type="parTrans" cxnId="{8659F9D7-BE37-4D4F-95A8-9FADCB14A794}">
      <dgm:prSet/>
      <dgm:spPr/>
      <dgm:t>
        <a:bodyPr/>
        <a:lstStyle/>
        <a:p>
          <a:endParaRPr lang="en-US"/>
        </a:p>
      </dgm:t>
    </dgm:pt>
    <dgm:pt modelId="{041DC08B-EB87-4622-A548-268ED1D8A192}" type="sibTrans" cxnId="{8659F9D7-BE37-4D4F-95A8-9FADCB14A794}">
      <dgm:prSet/>
      <dgm:spPr/>
      <dgm:t>
        <a:bodyPr/>
        <a:lstStyle/>
        <a:p>
          <a:endParaRPr lang="en-US"/>
        </a:p>
      </dgm:t>
    </dgm:pt>
    <dgm:pt modelId="{3AE11402-4A38-4490-9B01-2197DB091CEA}">
      <dgm:prSet custT="1"/>
      <dgm:spPr/>
      <dgm:t>
        <a:bodyPr/>
        <a:lstStyle/>
        <a:p>
          <a:pPr>
            <a:lnSpc>
              <a:spcPct val="100000"/>
            </a:lnSpc>
          </a:pPr>
          <a:r>
            <a:rPr lang="en-US" sz="2000" dirty="0"/>
            <a:t>Social challenges can affect relationships and emotional well-being, making support systems important for quality of life.</a:t>
          </a:r>
          <a:endParaRPr lang="en-US" sz="1400" dirty="0"/>
        </a:p>
      </dgm:t>
    </dgm:pt>
    <dgm:pt modelId="{D19C5421-8E42-42C5-BC43-DB5D177C8D7E}" type="parTrans" cxnId="{0025B270-1F9F-4953-ABF3-F5C3C66010FD}">
      <dgm:prSet/>
      <dgm:spPr/>
      <dgm:t>
        <a:bodyPr/>
        <a:lstStyle/>
        <a:p>
          <a:endParaRPr lang="en-US"/>
        </a:p>
      </dgm:t>
    </dgm:pt>
    <dgm:pt modelId="{C0B10767-96CD-4876-8325-E84BB8CB7316}" type="sibTrans" cxnId="{0025B270-1F9F-4953-ABF3-F5C3C66010FD}">
      <dgm:prSet/>
      <dgm:spPr/>
      <dgm:t>
        <a:bodyPr/>
        <a:lstStyle/>
        <a:p>
          <a:endParaRPr lang="en-US"/>
        </a:p>
      </dgm:t>
    </dgm:pt>
    <dgm:pt modelId="{E726BE01-DD0D-4C18-97A5-EDD6E436E22C}" type="pres">
      <dgm:prSet presAssocID="{823B19FF-3DFC-40ED-9F4C-0F7A14D4929F}" presName="Root" presStyleCnt="0">
        <dgm:presLayoutVars>
          <dgm:dir/>
          <dgm:resizeHandles val="exact"/>
        </dgm:presLayoutVars>
      </dgm:prSet>
      <dgm:spPr/>
    </dgm:pt>
    <dgm:pt modelId="{64DCC044-23C1-4779-847D-9E68A24BB6BB}" type="pres">
      <dgm:prSet presAssocID="{6EFF7D49-C3E9-416A-936A-0D644EF8F6C3}" presName="Composite" presStyleCnt="0"/>
      <dgm:spPr/>
    </dgm:pt>
    <dgm:pt modelId="{C89C1A8C-7B41-4364-9318-2C361CF2B632}" type="pres">
      <dgm:prSet presAssocID="{6EFF7D49-C3E9-416A-936A-0D644EF8F6C3}" presName="Picture" presStyleLbl="node1" presStyleIdx="0" presStyleCnt="3" custScaleX="96729" custScaleY="83014"/>
      <dgm:spPr>
        <a:blipFill>
          <a:blip xmlns:r="http://schemas.openxmlformats.org/officeDocument/2006/relationships" r:embed="rId1">
            <a:extLst>
              <a:ext uri="{28A0092B-C50C-407E-A947-70E740481C1C}">
                <a14:useLocalDpi xmlns:a14="http://schemas.microsoft.com/office/drawing/2010/main" val="0"/>
              </a:ext>
            </a:extLst>
          </a:blip>
          <a:srcRect l="13257" r="19996" b="4"/>
          <a:stretch/>
        </a:blipFill>
      </dgm:spPr>
      <dgm:extLst>
        <a:ext uri="{E40237B7-FDA0-4F09-8148-C483321AD2D9}">
          <dgm14:cNvPr xmlns:dgm14="http://schemas.microsoft.com/office/drawing/2010/diagram" id="0" name="" descr="Employee headstand standing upside down. Doing yoga to clear the mind. take an other view  View the world upside down. think out of the box"/>
        </a:ext>
      </dgm:extLst>
    </dgm:pt>
    <dgm:pt modelId="{313D3EC5-E549-415D-98A8-9B48106C08E5}" type="pres">
      <dgm:prSet presAssocID="{6EFF7D49-C3E9-416A-936A-0D644EF8F6C3}" presName="Subtitle" presStyleLbl="revTx" presStyleIdx="0" presStyleCnt="6">
        <dgm:presLayoutVars>
          <dgm:chMax val="0"/>
          <dgm:bulletEnabled/>
        </dgm:presLayoutVars>
      </dgm:prSet>
      <dgm:spPr/>
    </dgm:pt>
    <dgm:pt modelId="{366E9798-BB4F-4549-9556-5F8EAC6A2EA3}" type="pres">
      <dgm:prSet presAssocID="{6EFF7D49-C3E9-416A-936A-0D644EF8F6C3}" presName="Description" presStyleLbl="revTx" presStyleIdx="1" presStyleCnt="6">
        <dgm:presLayoutVars>
          <dgm:bulletEnabled/>
        </dgm:presLayoutVars>
      </dgm:prSet>
      <dgm:spPr/>
    </dgm:pt>
    <dgm:pt modelId="{093DA681-5639-44FC-A3E3-4E4FAAC18234}" type="pres">
      <dgm:prSet presAssocID="{E1DD72CD-F8D9-423A-BBFF-5CF55003A12F}" presName="sibTrans" presStyleLbl="sibTrans2D1" presStyleIdx="0" presStyleCnt="0"/>
      <dgm:spPr/>
    </dgm:pt>
    <dgm:pt modelId="{2227EBE2-FAAE-41BC-B764-68F198204004}" type="pres">
      <dgm:prSet presAssocID="{D7F9CF74-DC6A-407E-97FB-786D294A601D}" presName="Composite" presStyleCnt="0"/>
      <dgm:spPr/>
    </dgm:pt>
    <dgm:pt modelId="{3F7C126E-9C10-4D0B-91C0-A0176B40CD1A}" type="pres">
      <dgm:prSet presAssocID="{D7F9CF74-DC6A-407E-97FB-786D294A601D}"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920" r="26582" b="2"/>
          <a:stretch/>
        </a:blipFill>
      </dgm:spPr>
      <dgm:extLst>
        <a:ext uri="{E40237B7-FDA0-4F09-8148-C483321AD2D9}">
          <dgm14:cNvPr xmlns:dgm14="http://schemas.microsoft.com/office/drawing/2010/diagram" id="0" name="" descr="Brother and sister playing"/>
        </a:ext>
      </dgm:extLst>
    </dgm:pt>
    <dgm:pt modelId="{F906FF7B-6BDE-4D53-85F8-6B89EE9C5C9F}" type="pres">
      <dgm:prSet presAssocID="{D7F9CF74-DC6A-407E-97FB-786D294A601D}" presName="Subtitle" presStyleLbl="revTx" presStyleIdx="2" presStyleCnt="6">
        <dgm:presLayoutVars>
          <dgm:chMax val="0"/>
          <dgm:bulletEnabled/>
        </dgm:presLayoutVars>
      </dgm:prSet>
      <dgm:spPr/>
    </dgm:pt>
    <dgm:pt modelId="{C4398E90-AC1A-4810-8EAB-803BBDF3D9AB}" type="pres">
      <dgm:prSet presAssocID="{D7F9CF74-DC6A-407E-97FB-786D294A601D}" presName="Description" presStyleLbl="revTx" presStyleIdx="3" presStyleCnt="6">
        <dgm:presLayoutVars>
          <dgm:bulletEnabled/>
        </dgm:presLayoutVars>
      </dgm:prSet>
      <dgm:spPr/>
    </dgm:pt>
    <dgm:pt modelId="{B83CEFB8-8109-4EA2-92C7-18F5C25C0B0E}" type="pres">
      <dgm:prSet presAssocID="{1EA47F2D-7D58-4227-A746-2C30ACBCD6C4}" presName="sibTrans" presStyleLbl="sibTrans2D1" presStyleIdx="0" presStyleCnt="0"/>
      <dgm:spPr/>
    </dgm:pt>
    <dgm:pt modelId="{E94DBD5E-295C-4375-A169-BAD549DA9577}" type="pres">
      <dgm:prSet presAssocID="{455149A3-56B8-48D0-AA57-57653086846B}" presName="Composite" presStyleCnt="0"/>
      <dgm:spPr/>
    </dgm:pt>
    <dgm:pt modelId="{64A263D0-45AB-4993-A575-2AF230538C10}" type="pres">
      <dgm:prSet presAssocID="{455149A3-56B8-48D0-AA57-57653086846B}"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9464" r="13789" b="4"/>
          <a:stretch/>
        </a:blipFill>
      </dgm:spPr>
      <dgm:extLst>
        <a:ext uri="{E40237B7-FDA0-4F09-8148-C483321AD2D9}">
          <dgm14:cNvPr xmlns:dgm14="http://schemas.microsoft.com/office/drawing/2010/diagram" id="0" name="" descr="Hand drawn businessman and business woman icons in red and black colors are connected by arrows randomly on white background. This image shows the social media, and online communication between business people."/>
        </a:ext>
      </dgm:extLst>
    </dgm:pt>
    <dgm:pt modelId="{16B896F6-19C1-4A71-B443-36952110F298}" type="pres">
      <dgm:prSet presAssocID="{455149A3-56B8-48D0-AA57-57653086846B}" presName="Subtitle" presStyleLbl="revTx" presStyleIdx="4" presStyleCnt="6">
        <dgm:presLayoutVars>
          <dgm:chMax val="0"/>
          <dgm:bulletEnabled/>
        </dgm:presLayoutVars>
      </dgm:prSet>
      <dgm:spPr/>
    </dgm:pt>
    <dgm:pt modelId="{B536D63F-0224-4324-8D8D-CDF4EF413BE9}" type="pres">
      <dgm:prSet presAssocID="{455149A3-56B8-48D0-AA57-57653086846B}" presName="Description" presStyleLbl="revTx" presStyleIdx="5" presStyleCnt="6">
        <dgm:presLayoutVars>
          <dgm:bulletEnabled/>
        </dgm:presLayoutVars>
      </dgm:prSet>
      <dgm:spPr/>
    </dgm:pt>
  </dgm:ptLst>
  <dgm:cxnLst>
    <dgm:cxn modelId="{960D2529-4342-471B-8799-CC2918B22F1F}" type="presOf" srcId="{1EA47F2D-7D58-4227-A746-2C30ACBCD6C4}" destId="{B83CEFB8-8109-4EA2-92C7-18F5C25C0B0E}" srcOrd="0" destOrd="0" presId="urn:microsoft.com/office/officeart/2024/3/layout/verticalVisualTextBlock1"/>
    <dgm:cxn modelId="{5CE99831-8484-4EB9-B5C1-F58F44A6F874}" type="presOf" srcId="{6EFF7D49-C3E9-416A-936A-0D644EF8F6C3}" destId="{313D3EC5-E549-415D-98A8-9B48106C08E5}" srcOrd="0" destOrd="0" presId="urn:microsoft.com/office/officeart/2024/3/layout/verticalVisualTextBlock1"/>
    <dgm:cxn modelId="{1CB8684C-D8BF-47C8-933E-99E616D10DD7}" type="presOf" srcId="{34DA8525-C8B4-4323-94DE-4298C0CC3CFC}" destId="{C4398E90-AC1A-4810-8EAB-803BBDF3D9AB}" srcOrd="0" destOrd="0" presId="urn:microsoft.com/office/officeart/2024/3/layout/verticalVisualTextBlock1"/>
    <dgm:cxn modelId="{0025B270-1F9F-4953-ABF3-F5C3C66010FD}" srcId="{455149A3-56B8-48D0-AA57-57653086846B}" destId="{3AE11402-4A38-4490-9B01-2197DB091CEA}" srcOrd="0" destOrd="0" parTransId="{D19C5421-8E42-42C5-BC43-DB5D177C8D7E}" sibTransId="{C0B10767-96CD-4876-8325-E84BB8CB7316}"/>
    <dgm:cxn modelId="{A736C88E-BE19-4D86-8B5D-87A8C48DFB56}" type="presOf" srcId="{823B19FF-3DFC-40ED-9F4C-0F7A14D4929F}" destId="{E726BE01-DD0D-4C18-97A5-EDD6E436E22C}" srcOrd="0" destOrd="0" presId="urn:microsoft.com/office/officeart/2024/3/layout/verticalVisualTextBlock1"/>
    <dgm:cxn modelId="{FDA1B29D-1CAC-4F12-8EB8-916EA5A00C92}" type="presOf" srcId="{3AE11402-4A38-4490-9B01-2197DB091CEA}" destId="{B536D63F-0224-4324-8D8D-CDF4EF413BE9}" srcOrd="0" destOrd="0" presId="urn:microsoft.com/office/officeart/2024/3/layout/verticalVisualTextBlock1"/>
    <dgm:cxn modelId="{54080BA8-C689-47E0-8D64-B87F857B1A27}" srcId="{6EFF7D49-C3E9-416A-936A-0D644EF8F6C3}" destId="{DFA4A23C-0A2A-43CB-9D08-8E98EABF4779}" srcOrd="0" destOrd="0" parTransId="{A7079D2A-470A-4E11-9466-D5C61E62D08F}" sibTransId="{8F258D1D-5725-4BE8-8A2E-C960CF4D3092}"/>
    <dgm:cxn modelId="{649E0EAE-5B0C-4B10-B0D4-435D90DEF6E3}" srcId="{D7F9CF74-DC6A-407E-97FB-786D294A601D}" destId="{34DA8525-C8B4-4323-94DE-4298C0CC3CFC}" srcOrd="0" destOrd="0" parTransId="{73DC6F00-63EC-48A5-B84D-649993A0E722}" sibTransId="{01F2433E-0349-444F-B69C-F9BC63174B67}"/>
    <dgm:cxn modelId="{2A5288C4-9AE0-44B1-9B55-B5E80F1EA76F}" type="presOf" srcId="{DFA4A23C-0A2A-43CB-9D08-8E98EABF4779}" destId="{366E9798-BB4F-4549-9556-5F8EAC6A2EA3}" srcOrd="0" destOrd="0" presId="urn:microsoft.com/office/officeart/2024/3/layout/verticalVisualTextBlock1"/>
    <dgm:cxn modelId="{8659F9D7-BE37-4D4F-95A8-9FADCB14A794}" srcId="{823B19FF-3DFC-40ED-9F4C-0F7A14D4929F}" destId="{455149A3-56B8-48D0-AA57-57653086846B}" srcOrd="2" destOrd="0" parTransId="{61157830-B663-419F-8217-96C085F1782C}" sibTransId="{041DC08B-EB87-4622-A548-268ED1D8A192}"/>
    <dgm:cxn modelId="{10D176E2-3B2E-4864-9116-9701E09DBD11}" srcId="{823B19FF-3DFC-40ED-9F4C-0F7A14D4929F}" destId="{6EFF7D49-C3E9-416A-936A-0D644EF8F6C3}" srcOrd="0" destOrd="0" parTransId="{526E3AA5-4DC5-495D-AE98-171432DF7142}" sibTransId="{E1DD72CD-F8D9-423A-BBFF-5CF55003A12F}"/>
    <dgm:cxn modelId="{B772A7ED-99CD-4510-9A7F-B8C245DC1AF8}" type="presOf" srcId="{455149A3-56B8-48D0-AA57-57653086846B}" destId="{16B896F6-19C1-4A71-B443-36952110F298}" srcOrd="0" destOrd="0" presId="urn:microsoft.com/office/officeart/2024/3/layout/verticalVisualTextBlock1"/>
    <dgm:cxn modelId="{1BB996EE-E959-46FF-BB5B-77BC0B2639CC}" type="presOf" srcId="{E1DD72CD-F8D9-423A-BBFF-5CF55003A12F}" destId="{093DA681-5639-44FC-A3E3-4E4FAAC18234}" srcOrd="0" destOrd="0" presId="urn:microsoft.com/office/officeart/2024/3/layout/verticalVisualTextBlock1"/>
    <dgm:cxn modelId="{5AACF1EE-C1E0-4117-8CB9-7C831446492E}" type="presOf" srcId="{D7F9CF74-DC6A-407E-97FB-786D294A601D}" destId="{F906FF7B-6BDE-4D53-85F8-6B89EE9C5C9F}" srcOrd="0" destOrd="0" presId="urn:microsoft.com/office/officeart/2024/3/layout/verticalVisualTextBlock1"/>
    <dgm:cxn modelId="{855D2FEF-F81E-4E8A-9F1E-28BCCE0BA3C8}" srcId="{823B19FF-3DFC-40ED-9F4C-0F7A14D4929F}" destId="{D7F9CF74-DC6A-407E-97FB-786D294A601D}" srcOrd="1" destOrd="0" parTransId="{FDD03EBB-9CD0-4E84-88C0-60A94140FE86}" sibTransId="{1EA47F2D-7D58-4227-A746-2C30ACBCD6C4}"/>
    <dgm:cxn modelId="{08A4C4D5-9EC2-454D-94AE-55769682F532}" type="presParOf" srcId="{E726BE01-DD0D-4C18-97A5-EDD6E436E22C}" destId="{64DCC044-23C1-4779-847D-9E68A24BB6BB}" srcOrd="0" destOrd="0" presId="urn:microsoft.com/office/officeart/2024/3/layout/verticalVisualTextBlock1"/>
    <dgm:cxn modelId="{5428525D-4FC8-4D44-A5E4-89BAB85BE520}" type="presParOf" srcId="{64DCC044-23C1-4779-847D-9E68A24BB6BB}" destId="{C89C1A8C-7B41-4364-9318-2C361CF2B632}" srcOrd="0" destOrd="0" presId="urn:microsoft.com/office/officeart/2024/3/layout/verticalVisualTextBlock1"/>
    <dgm:cxn modelId="{C4E6F447-9074-4B99-A518-C9C4A262D875}" type="presParOf" srcId="{64DCC044-23C1-4779-847D-9E68A24BB6BB}" destId="{313D3EC5-E549-415D-98A8-9B48106C08E5}" srcOrd="1" destOrd="0" presId="urn:microsoft.com/office/officeart/2024/3/layout/verticalVisualTextBlock1"/>
    <dgm:cxn modelId="{CB8EBE2E-1E65-4DA8-A53B-2043E3B2CB2B}" type="presParOf" srcId="{64DCC044-23C1-4779-847D-9E68A24BB6BB}" destId="{366E9798-BB4F-4549-9556-5F8EAC6A2EA3}" srcOrd="2" destOrd="0" presId="urn:microsoft.com/office/officeart/2024/3/layout/verticalVisualTextBlock1"/>
    <dgm:cxn modelId="{128383AD-E776-4B85-9D5F-38E9B618B6FD}" type="presParOf" srcId="{E726BE01-DD0D-4C18-97A5-EDD6E436E22C}" destId="{093DA681-5639-44FC-A3E3-4E4FAAC18234}" srcOrd="1" destOrd="0" presId="urn:microsoft.com/office/officeart/2024/3/layout/verticalVisualTextBlock1"/>
    <dgm:cxn modelId="{EF0E1E39-3004-489E-AE0E-69679D89849E}" type="presParOf" srcId="{E726BE01-DD0D-4C18-97A5-EDD6E436E22C}" destId="{2227EBE2-FAAE-41BC-B764-68F198204004}" srcOrd="2" destOrd="0" presId="urn:microsoft.com/office/officeart/2024/3/layout/verticalVisualTextBlock1"/>
    <dgm:cxn modelId="{F79BCC07-9391-48F0-9954-E7B9D6112177}" type="presParOf" srcId="{2227EBE2-FAAE-41BC-B764-68F198204004}" destId="{3F7C126E-9C10-4D0B-91C0-A0176B40CD1A}" srcOrd="0" destOrd="0" presId="urn:microsoft.com/office/officeart/2024/3/layout/verticalVisualTextBlock1"/>
    <dgm:cxn modelId="{C8F04476-3D0A-4F3A-8EF4-7DFA7A3D81AC}" type="presParOf" srcId="{2227EBE2-FAAE-41BC-B764-68F198204004}" destId="{F906FF7B-6BDE-4D53-85F8-6B89EE9C5C9F}" srcOrd="1" destOrd="0" presId="urn:microsoft.com/office/officeart/2024/3/layout/verticalVisualTextBlock1"/>
    <dgm:cxn modelId="{283E9961-0823-4981-89D2-9399ACE2F888}" type="presParOf" srcId="{2227EBE2-FAAE-41BC-B764-68F198204004}" destId="{C4398E90-AC1A-4810-8EAB-803BBDF3D9AB}" srcOrd="2" destOrd="0" presId="urn:microsoft.com/office/officeart/2024/3/layout/verticalVisualTextBlock1"/>
    <dgm:cxn modelId="{50CC6ED1-F941-42BB-8701-6B57759C8208}" type="presParOf" srcId="{E726BE01-DD0D-4C18-97A5-EDD6E436E22C}" destId="{B83CEFB8-8109-4EA2-92C7-18F5C25C0B0E}" srcOrd="3" destOrd="0" presId="urn:microsoft.com/office/officeart/2024/3/layout/verticalVisualTextBlock1"/>
    <dgm:cxn modelId="{1BBDF7E6-156C-490E-9227-2719F789C008}" type="presParOf" srcId="{E726BE01-DD0D-4C18-97A5-EDD6E436E22C}" destId="{E94DBD5E-295C-4375-A169-BAD549DA9577}" srcOrd="4" destOrd="0" presId="urn:microsoft.com/office/officeart/2024/3/layout/verticalVisualTextBlock1"/>
    <dgm:cxn modelId="{D21F7EEF-900F-452B-87EC-03F420A665D1}" type="presParOf" srcId="{E94DBD5E-295C-4375-A169-BAD549DA9577}" destId="{64A263D0-45AB-4993-A575-2AF230538C10}" srcOrd="0" destOrd="0" presId="urn:microsoft.com/office/officeart/2024/3/layout/verticalVisualTextBlock1"/>
    <dgm:cxn modelId="{797F739E-5DE0-4640-B663-59229E3700E6}" type="presParOf" srcId="{E94DBD5E-295C-4375-A169-BAD549DA9577}" destId="{16B896F6-19C1-4A71-B443-36952110F298}" srcOrd="1" destOrd="0" presId="urn:microsoft.com/office/officeart/2024/3/layout/verticalVisualTextBlock1"/>
    <dgm:cxn modelId="{01CDAABB-D0A9-48F3-ACDF-057AFBB2E437}" type="presParOf" srcId="{E94DBD5E-295C-4375-A169-BAD549DA9577}" destId="{B536D63F-0224-4324-8D8D-CDF4EF413BE9}"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1BD94B-535E-431B-8B7E-7523228634DD}"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499E49BF-51F0-491C-96C4-B311F90A6593}">
      <dgm:prSet/>
      <dgm:spPr/>
      <dgm:t>
        <a:bodyPr/>
        <a:lstStyle/>
        <a:p>
          <a:pPr>
            <a:lnSpc>
              <a:spcPct val="100000"/>
            </a:lnSpc>
            <a:defRPr b="1"/>
          </a:pPr>
          <a:r>
            <a:rPr lang="en-US" dirty="0"/>
            <a:t>Unique Challenges</a:t>
          </a:r>
        </a:p>
      </dgm:t>
    </dgm:pt>
    <dgm:pt modelId="{403F237F-9C4C-47C4-B276-11E88C046FD5}" type="parTrans" cxnId="{E8F60FE6-15ED-4FE7-98C8-317A8D0E7B47}">
      <dgm:prSet/>
      <dgm:spPr/>
      <dgm:t>
        <a:bodyPr/>
        <a:lstStyle/>
        <a:p>
          <a:endParaRPr lang="en-US"/>
        </a:p>
      </dgm:t>
    </dgm:pt>
    <dgm:pt modelId="{F8CFC161-EC2A-4AE9-8205-274D0970908B}" type="sibTrans" cxnId="{E8F60FE6-15ED-4FE7-98C8-317A8D0E7B47}">
      <dgm:prSet/>
      <dgm:spPr/>
      <dgm:t>
        <a:bodyPr/>
        <a:lstStyle/>
        <a:p>
          <a:pPr>
            <a:lnSpc>
              <a:spcPct val="100000"/>
            </a:lnSpc>
            <a:defRPr b="1"/>
          </a:pPr>
          <a:endParaRPr lang="en-US"/>
        </a:p>
      </dgm:t>
    </dgm:pt>
    <dgm:pt modelId="{98CC3FB7-3CFA-41EA-982E-035D1D4C5166}">
      <dgm:prSet custT="1"/>
      <dgm:spPr/>
      <dgm:t>
        <a:bodyPr/>
        <a:lstStyle/>
        <a:p>
          <a:pPr>
            <a:lnSpc>
              <a:spcPct val="100000"/>
            </a:lnSpc>
          </a:pPr>
          <a:r>
            <a:rPr lang="en-US" sz="2000" dirty="0"/>
            <a:t>Students with SCA face unique challenges in cognitive, social, and physical development requiring specialized attention</a:t>
          </a:r>
          <a:r>
            <a:rPr lang="en-US" sz="1400" dirty="0"/>
            <a:t>.</a:t>
          </a:r>
        </a:p>
      </dgm:t>
    </dgm:pt>
    <dgm:pt modelId="{89696A40-4510-4E8B-891B-E3A262B902C5}" type="parTrans" cxnId="{A1EA8F29-B121-45F0-A7AF-2023139184D2}">
      <dgm:prSet/>
      <dgm:spPr/>
      <dgm:t>
        <a:bodyPr/>
        <a:lstStyle/>
        <a:p>
          <a:endParaRPr lang="en-US"/>
        </a:p>
      </dgm:t>
    </dgm:pt>
    <dgm:pt modelId="{AAAB1CF1-9F57-4E86-8A8D-869C49DF5B6C}" type="sibTrans" cxnId="{A1EA8F29-B121-45F0-A7AF-2023139184D2}">
      <dgm:prSet/>
      <dgm:spPr/>
      <dgm:t>
        <a:bodyPr/>
        <a:lstStyle/>
        <a:p>
          <a:endParaRPr lang="en-US"/>
        </a:p>
      </dgm:t>
    </dgm:pt>
    <dgm:pt modelId="{877186CB-912C-4F3E-9909-A334817348EC}">
      <dgm:prSet/>
      <dgm:spPr/>
      <dgm:t>
        <a:bodyPr/>
        <a:lstStyle/>
        <a:p>
          <a:pPr>
            <a:lnSpc>
              <a:spcPct val="100000"/>
            </a:lnSpc>
            <a:defRPr b="1"/>
          </a:pPr>
          <a:r>
            <a:rPr lang="en-US" dirty="0"/>
            <a:t>Early Intervention</a:t>
          </a:r>
        </a:p>
      </dgm:t>
    </dgm:pt>
    <dgm:pt modelId="{5DEE2DC8-0A35-4B2F-8D2B-DE53EFF67331}" type="parTrans" cxnId="{67EB838E-BCB7-47A2-B1E4-4BF8620673B6}">
      <dgm:prSet/>
      <dgm:spPr/>
      <dgm:t>
        <a:bodyPr/>
        <a:lstStyle/>
        <a:p>
          <a:endParaRPr lang="en-US"/>
        </a:p>
      </dgm:t>
    </dgm:pt>
    <dgm:pt modelId="{AA32F6A5-2B30-44D8-89F3-178CC9105005}" type="sibTrans" cxnId="{67EB838E-BCB7-47A2-B1E4-4BF8620673B6}">
      <dgm:prSet/>
      <dgm:spPr/>
      <dgm:t>
        <a:bodyPr/>
        <a:lstStyle/>
        <a:p>
          <a:pPr>
            <a:lnSpc>
              <a:spcPct val="100000"/>
            </a:lnSpc>
            <a:defRPr b="1"/>
          </a:pPr>
          <a:endParaRPr lang="en-US"/>
        </a:p>
      </dgm:t>
    </dgm:pt>
    <dgm:pt modelId="{4CE0E5B8-40A0-45C5-9AFB-AD1E26E75762}">
      <dgm:prSet custT="1"/>
      <dgm:spPr/>
      <dgm:t>
        <a:bodyPr/>
        <a:lstStyle/>
        <a:p>
          <a:pPr>
            <a:lnSpc>
              <a:spcPct val="100000"/>
            </a:lnSpc>
          </a:pPr>
          <a:r>
            <a:rPr lang="en-US" sz="2000" dirty="0"/>
            <a:t>Timely intervention and tailored educational strategies may significantly improve the outcomes for students with SCA</a:t>
          </a:r>
          <a:r>
            <a:rPr lang="en-US" sz="1400" dirty="0"/>
            <a:t>.</a:t>
          </a:r>
        </a:p>
      </dgm:t>
    </dgm:pt>
    <dgm:pt modelId="{9A2BE36A-FDC9-4CFB-B538-085D5A52A24C}" type="parTrans" cxnId="{288B49EE-0A68-40DE-BCCE-9A9B20189ED1}">
      <dgm:prSet/>
      <dgm:spPr/>
      <dgm:t>
        <a:bodyPr/>
        <a:lstStyle/>
        <a:p>
          <a:endParaRPr lang="en-US"/>
        </a:p>
      </dgm:t>
    </dgm:pt>
    <dgm:pt modelId="{D1ADD213-8956-4486-A0B1-E6C38B70A991}" type="sibTrans" cxnId="{288B49EE-0A68-40DE-BCCE-9A9B20189ED1}">
      <dgm:prSet/>
      <dgm:spPr/>
      <dgm:t>
        <a:bodyPr/>
        <a:lstStyle/>
        <a:p>
          <a:endParaRPr lang="en-US"/>
        </a:p>
      </dgm:t>
    </dgm:pt>
    <dgm:pt modelId="{E781CCF7-C590-4160-9FD0-034A730A6302}">
      <dgm:prSet/>
      <dgm:spPr/>
      <dgm:t>
        <a:bodyPr/>
        <a:lstStyle/>
        <a:p>
          <a:pPr>
            <a:lnSpc>
              <a:spcPct val="100000"/>
            </a:lnSpc>
            <a:defRPr b="1"/>
          </a:pPr>
          <a:r>
            <a:rPr lang="en-US" dirty="0"/>
            <a:t>Supportive Environments</a:t>
          </a:r>
        </a:p>
      </dgm:t>
    </dgm:pt>
    <dgm:pt modelId="{BA5EEF2C-E842-4C05-BD3A-9468B8A92D8D}" type="parTrans" cxnId="{22360692-5580-43E9-BF18-14443841EE33}">
      <dgm:prSet/>
      <dgm:spPr/>
      <dgm:t>
        <a:bodyPr/>
        <a:lstStyle/>
        <a:p>
          <a:endParaRPr lang="en-US"/>
        </a:p>
      </dgm:t>
    </dgm:pt>
    <dgm:pt modelId="{6E546A7D-FD74-410C-8903-F7ECD6B8D4FA}" type="sibTrans" cxnId="{22360692-5580-43E9-BF18-14443841EE33}">
      <dgm:prSet/>
      <dgm:spPr/>
      <dgm:t>
        <a:bodyPr/>
        <a:lstStyle/>
        <a:p>
          <a:endParaRPr lang="en-US"/>
        </a:p>
      </dgm:t>
    </dgm:pt>
    <dgm:pt modelId="{4AD4FC2E-4FA1-461C-80A6-D275A127FF11}">
      <dgm:prSet custT="1"/>
      <dgm:spPr/>
      <dgm:t>
        <a:bodyPr/>
        <a:lstStyle/>
        <a:p>
          <a:pPr>
            <a:lnSpc>
              <a:spcPct val="100000"/>
            </a:lnSpc>
          </a:pPr>
          <a:r>
            <a:rPr lang="en-US" sz="2000" dirty="0"/>
            <a:t>Creating supportive environments enables better academic and social integration for students with SCA, enhancing their quality of life.</a:t>
          </a:r>
        </a:p>
      </dgm:t>
    </dgm:pt>
    <dgm:pt modelId="{E1F8C9FD-8EEC-44DE-989E-EAF545A108DB}" type="parTrans" cxnId="{1F70A075-0E61-4919-A5F1-9CB017B07453}">
      <dgm:prSet/>
      <dgm:spPr/>
      <dgm:t>
        <a:bodyPr/>
        <a:lstStyle/>
        <a:p>
          <a:endParaRPr lang="en-US"/>
        </a:p>
      </dgm:t>
    </dgm:pt>
    <dgm:pt modelId="{5F4C00B5-3DCA-4347-83F3-D86784791F76}" type="sibTrans" cxnId="{1F70A075-0E61-4919-A5F1-9CB017B07453}">
      <dgm:prSet/>
      <dgm:spPr/>
      <dgm:t>
        <a:bodyPr/>
        <a:lstStyle/>
        <a:p>
          <a:endParaRPr lang="en-US"/>
        </a:p>
      </dgm:t>
    </dgm:pt>
    <dgm:pt modelId="{1403DA60-B3F4-47DE-B2D9-B6C9E0CBDB6F}" type="pres">
      <dgm:prSet presAssocID="{171BD94B-535E-431B-8B7E-7523228634DD}" presName="Root" presStyleCnt="0">
        <dgm:presLayoutVars>
          <dgm:dir/>
          <dgm:resizeHandles val="exact"/>
        </dgm:presLayoutVars>
      </dgm:prSet>
      <dgm:spPr/>
    </dgm:pt>
    <dgm:pt modelId="{1FAED2A8-6A69-499B-9CC8-FCE1EDF26019}" type="pres">
      <dgm:prSet presAssocID="{499E49BF-51F0-491C-96C4-B311F90A6593}" presName="Composite" presStyleCnt="0"/>
      <dgm:spPr/>
    </dgm:pt>
    <dgm:pt modelId="{CC406337-EDDF-424A-808E-607DEBF90B5D}" type="pres">
      <dgm:prSet presAssocID="{499E49BF-51F0-491C-96C4-B311F90A6593}"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t="15248" r="8" b="9"/>
          <a:stretch/>
        </a:blipFill>
      </dgm:spPr>
      <dgm:extLst>
        <a:ext uri="{E40237B7-FDA0-4F09-8148-C483321AD2D9}">
          <dgm14:cNvPr xmlns:dgm14="http://schemas.microsoft.com/office/drawing/2010/diagram" id="0" name="" descr="Education concept"/>
        </a:ext>
      </dgm:extLst>
    </dgm:pt>
    <dgm:pt modelId="{559E44E5-F69D-434B-A7DB-7A8CC5596813}" type="pres">
      <dgm:prSet presAssocID="{499E49BF-51F0-491C-96C4-B311F90A6593}" presName="Subtitle" presStyleLbl="revTx" presStyleIdx="0" presStyleCnt="6">
        <dgm:presLayoutVars>
          <dgm:chMax val="0"/>
          <dgm:bulletEnabled/>
        </dgm:presLayoutVars>
      </dgm:prSet>
      <dgm:spPr/>
    </dgm:pt>
    <dgm:pt modelId="{D2B9B8BF-2650-4AC9-A62F-0C8C585AE9E3}" type="pres">
      <dgm:prSet presAssocID="{499E49BF-51F0-491C-96C4-B311F90A6593}" presName="Description" presStyleLbl="revTx" presStyleIdx="1" presStyleCnt="6" custLinFactNeighborX="0" custLinFactNeighborY="2163">
        <dgm:presLayoutVars>
          <dgm:bulletEnabled/>
        </dgm:presLayoutVars>
      </dgm:prSet>
      <dgm:spPr/>
    </dgm:pt>
    <dgm:pt modelId="{076EBF0F-5494-4B88-A577-EC9D2565F7B1}" type="pres">
      <dgm:prSet presAssocID="{F8CFC161-EC2A-4AE9-8205-274D0970908B}" presName="sibTrans" presStyleLbl="sibTrans2D1" presStyleIdx="0" presStyleCnt="0"/>
      <dgm:spPr/>
    </dgm:pt>
    <dgm:pt modelId="{511DB0F7-B362-4C35-ABAD-6DBE21E49C79}" type="pres">
      <dgm:prSet presAssocID="{877186CB-912C-4F3E-9909-A334817348EC}" presName="Composite" presStyleCnt="0"/>
      <dgm:spPr/>
    </dgm:pt>
    <dgm:pt modelId="{B36F6D87-B74F-4AF5-A4F0-5668E0EED779}" type="pres">
      <dgm:prSet presAssocID="{877186CB-912C-4F3E-9909-A334817348EC}"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33249" r="3" b="4"/>
          <a:stretch/>
        </a:blipFill>
      </dgm:spPr>
      <dgm:extLst>
        <a:ext uri="{E40237B7-FDA0-4F09-8148-C483321AD2D9}">
          <dgm14:cNvPr xmlns:dgm14="http://schemas.microsoft.com/office/drawing/2010/diagram" id="0" name="" descr="Part of a series of shots. Four kids in an art group painting pots. This image was captured using a Canon 1Ds MkII, L series lens, captured and processed through a RAW data workflow."/>
        </a:ext>
      </dgm:extLst>
    </dgm:pt>
    <dgm:pt modelId="{9F11135F-304A-4CF2-99B8-593EA8BFADCD}" type="pres">
      <dgm:prSet presAssocID="{877186CB-912C-4F3E-9909-A334817348EC}" presName="Subtitle" presStyleLbl="revTx" presStyleIdx="2" presStyleCnt="6">
        <dgm:presLayoutVars>
          <dgm:chMax val="0"/>
          <dgm:bulletEnabled/>
        </dgm:presLayoutVars>
      </dgm:prSet>
      <dgm:spPr/>
    </dgm:pt>
    <dgm:pt modelId="{BCCEC84E-1BCA-49D2-8AF7-ABE6244F9592}" type="pres">
      <dgm:prSet presAssocID="{877186CB-912C-4F3E-9909-A334817348EC}" presName="Description" presStyleLbl="revTx" presStyleIdx="3" presStyleCnt="6">
        <dgm:presLayoutVars>
          <dgm:bulletEnabled/>
        </dgm:presLayoutVars>
      </dgm:prSet>
      <dgm:spPr/>
    </dgm:pt>
    <dgm:pt modelId="{1A75083A-4D61-40DB-9460-16C5DCA66A40}" type="pres">
      <dgm:prSet presAssocID="{AA32F6A5-2B30-44D8-89F3-178CC9105005}" presName="sibTrans" presStyleLbl="sibTrans2D1" presStyleIdx="0" presStyleCnt="0"/>
      <dgm:spPr/>
    </dgm:pt>
    <dgm:pt modelId="{A63A4130-5763-4834-9C4B-C600412DC820}" type="pres">
      <dgm:prSet presAssocID="{E781CCF7-C590-4160-9FD0-034A730A6302}" presName="Composite" presStyleCnt="0"/>
      <dgm:spPr/>
    </dgm:pt>
    <dgm:pt modelId="{5015ECBA-7557-4806-831F-CCC1302DE688}" type="pres">
      <dgm:prSet presAssocID="{E781CCF7-C590-4160-9FD0-034A730A6302}" presName="Picture" presStyleLbl="node1" presStyleIdx="2" presStyleCnt="3" custLinFactNeighborY="49"/>
      <dgm:spPr>
        <a:blipFill>
          <a:blip xmlns:r="http://schemas.openxmlformats.org/officeDocument/2006/relationships" r:embed="rId3">
            <a:extLst>
              <a:ext uri="{28A0092B-C50C-407E-A947-70E740481C1C}">
                <a14:useLocalDpi xmlns:a14="http://schemas.microsoft.com/office/drawing/2010/main" val="0"/>
              </a:ext>
            </a:extLst>
          </a:blip>
          <a:srcRect l="20390" r="11610"/>
          <a:stretch/>
        </a:blipFill>
      </dgm:spPr>
      <dgm:extLst>
        <a:ext uri="{E40237B7-FDA0-4F09-8148-C483321AD2D9}">
          <dgm14:cNvPr xmlns:dgm14="http://schemas.microsoft.com/office/drawing/2010/diagram" id="0" name="" descr="Classroom of students raising their hands in front of a teacher"/>
        </a:ext>
      </dgm:extLst>
    </dgm:pt>
    <dgm:pt modelId="{8ECBF642-4F3F-4593-9DBE-19047551B9E9}" type="pres">
      <dgm:prSet presAssocID="{E781CCF7-C590-4160-9FD0-034A730A6302}" presName="Subtitle" presStyleLbl="revTx" presStyleIdx="4" presStyleCnt="6">
        <dgm:presLayoutVars>
          <dgm:chMax val="0"/>
          <dgm:bulletEnabled/>
        </dgm:presLayoutVars>
      </dgm:prSet>
      <dgm:spPr/>
    </dgm:pt>
    <dgm:pt modelId="{F19E34C3-51FB-47E3-975E-0944E33E4562}" type="pres">
      <dgm:prSet presAssocID="{E781CCF7-C590-4160-9FD0-034A730A6302}" presName="Description" presStyleLbl="revTx" presStyleIdx="5" presStyleCnt="6">
        <dgm:presLayoutVars>
          <dgm:bulletEnabled/>
        </dgm:presLayoutVars>
      </dgm:prSet>
      <dgm:spPr/>
    </dgm:pt>
  </dgm:ptLst>
  <dgm:cxnLst>
    <dgm:cxn modelId="{C66ACB13-0F34-4622-8175-2F4A203F2AF0}" type="presOf" srcId="{E781CCF7-C590-4160-9FD0-034A730A6302}" destId="{8ECBF642-4F3F-4593-9DBE-19047551B9E9}" srcOrd="0" destOrd="0" presId="urn:microsoft.com/office/officeart/2024/3/layout/verticalVisualTextBlock1"/>
    <dgm:cxn modelId="{A1EA8F29-B121-45F0-A7AF-2023139184D2}" srcId="{499E49BF-51F0-491C-96C4-B311F90A6593}" destId="{98CC3FB7-3CFA-41EA-982E-035D1D4C5166}" srcOrd="0" destOrd="0" parTransId="{89696A40-4510-4E8B-891B-E3A262B902C5}" sibTransId="{AAAB1CF1-9F57-4E86-8A8D-869C49DF5B6C}"/>
    <dgm:cxn modelId="{E73D1E42-7714-4880-9771-CDCB56EF7FB6}" type="presOf" srcId="{F8CFC161-EC2A-4AE9-8205-274D0970908B}" destId="{076EBF0F-5494-4B88-A577-EC9D2565F7B1}" srcOrd="0" destOrd="0" presId="urn:microsoft.com/office/officeart/2024/3/layout/verticalVisualTextBlock1"/>
    <dgm:cxn modelId="{76A38B5C-9288-4BB5-AC19-550C25450679}" type="presOf" srcId="{AA32F6A5-2B30-44D8-89F3-178CC9105005}" destId="{1A75083A-4D61-40DB-9460-16C5DCA66A40}" srcOrd="0" destOrd="0" presId="urn:microsoft.com/office/officeart/2024/3/layout/verticalVisualTextBlock1"/>
    <dgm:cxn modelId="{1FDE9E6A-3C5B-459A-B60A-D62284AE632C}" type="presOf" srcId="{171BD94B-535E-431B-8B7E-7523228634DD}" destId="{1403DA60-B3F4-47DE-B2D9-B6C9E0CBDB6F}" srcOrd="0" destOrd="0" presId="urn:microsoft.com/office/officeart/2024/3/layout/verticalVisualTextBlock1"/>
    <dgm:cxn modelId="{1F70A075-0E61-4919-A5F1-9CB017B07453}" srcId="{E781CCF7-C590-4160-9FD0-034A730A6302}" destId="{4AD4FC2E-4FA1-461C-80A6-D275A127FF11}" srcOrd="0" destOrd="0" parTransId="{E1F8C9FD-8EEC-44DE-989E-EAF545A108DB}" sibTransId="{5F4C00B5-3DCA-4347-83F3-D86784791F76}"/>
    <dgm:cxn modelId="{21E71883-595E-4A52-95B2-5EDA2A52FB13}" type="presOf" srcId="{4AD4FC2E-4FA1-461C-80A6-D275A127FF11}" destId="{F19E34C3-51FB-47E3-975E-0944E33E4562}" srcOrd="0" destOrd="0" presId="urn:microsoft.com/office/officeart/2024/3/layout/verticalVisualTextBlock1"/>
    <dgm:cxn modelId="{CFAE9684-EA9F-4943-9CC8-9EACA9DF859B}" type="presOf" srcId="{98CC3FB7-3CFA-41EA-982E-035D1D4C5166}" destId="{D2B9B8BF-2650-4AC9-A62F-0C8C585AE9E3}" srcOrd="0" destOrd="0" presId="urn:microsoft.com/office/officeart/2024/3/layout/verticalVisualTextBlock1"/>
    <dgm:cxn modelId="{67EB838E-BCB7-47A2-B1E4-4BF8620673B6}" srcId="{171BD94B-535E-431B-8B7E-7523228634DD}" destId="{877186CB-912C-4F3E-9909-A334817348EC}" srcOrd="1" destOrd="0" parTransId="{5DEE2DC8-0A35-4B2F-8D2B-DE53EFF67331}" sibTransId="{AA32F6A5-2B30-44D8-89F3-178CC9105005}"/>
    <dgm:cxn modelId="{22360692-5580-43E9-BF18-14443841EE33}" srcId="{171BD94B-535E-431B-8B7E-7523228634DD}" destId="{E781CCF7-C590-4160-9FD0-034A730A6302}" srcOrd="2" destOrd="0" parTransId="{BA5EEF2C-E842-4C05-BD3A-9468B8A92D8D}" sibTransId="{6E546A7D-FD74-410C-8903-F7ECD6B8D4FA}"/>
    <dgm:cxn modelId="{953D85AE-28B7-47EC-89C4-194A1DC0CA79}" type="presOf" srcId="{877186CB-912C-4F3E-9909-A334817348EC}" destId="{9F11135F-304A-4CF2-99B8-593EA8BFADCD}" srcOrd="0" destOrd="0" presId="urn:microsoft.com/office/officeart/2024/3/layout/verticalVisualTextBlock1"/>
    <dgm:cxn modelId="{76ADD3E5-092A-4619-8484-453AD3B34292}" type="presOf" srcId="{4CE0E5B8-40A0-45C5-9AFB-AD1E26E75762}" destId="{BCCEC84E-1BCA-49D2-8AF7-ABE6244F9592}" srcOrd="0" destOrd="0" presId="urn:microsoft.com/office/officeart/2024/3/layout/verticalVisualTextBlock1"/>
    <dgm:cxn modelId="{E8F60FE6-15ED-4FE7-98C8-317A8D0E7B47}" srcId="{171BD94B-535E-431B-8B7E-7523228634DD}" destId="{499E49BF-51F0-491C-96C4-B311F90A6593}" srcOrd="0" destOrd="0" parTransId="{403F237F-9C4C-47C4-B276-11E88C046FD5}" sibTransId="{F8CFC161-EC2A-4AE9-8205-274D0970908B}"/>
    <dgm:cxn modelId="{288B49EE-0A68-40DE-BCCE-9A9B20189ED1}" srcId="{877186CB-912C-4F3E-9909-A334817348EC}" destId="{4CE0E5B8-40A0-45C5-9AFB-AD1E26E75762}" srcOrd="0" destOrd="0" parTransId="{9A2BE36A-FDC9-4CFB-B538-085D5A52A24C}" sibTransId="{D1ADD213-8956-4486-A0B1-E6C38B70A991}"/>
    <dgm:cxn modelId="{FA7F67F7-A7AE-4AA4-AA1B-223402F80CFB}" type="presOf" srcId="{499E49BF-51F0-491C-96C4-B311F90A6593}" destId="{559E44E5-F69D-434B-A7DB-7A8CC5596813}" srcOrd="0" destOrd="0" presId="urn:microsoft.com/office/officeart/2024/3/layout/verticalVisualTextBlock1"/>
    <dgm:cxn modelId="{F6A1BE48-2E20-46E9-99C9-5243D9C5511C}" type="presParOf" srcId="{1403DA60-B3F4-47DE-B2D9-B6C9E0CBDB6F}" destId="{1FAED2A8-6A69-499B-9CC8-FCE1EDF26019}" srcOrd="0" destOrd="0" presId="urn:microsoft.com/office/officeart/2024/3/layout/verticalVisualTextBlock1"/>
    <dgm:cxn modelId="{3866BEE1-0CAA-49C9-B0D9-FCC55D70B9B9}" type="presParOf" srcId="{1FAED2A8-6A69-499B-9CC8-FCE1EDF26019}" destId="{CC406337-EDDF-424A-808E-607DEBF90B5D}" srcOrd="0" destOrd="0" presId="urn:microsoft.com/office/officeart/2024/3/layout/verticalVisualTextBlock1"/>
    <dgm:cxn modelId="{743D9346-68AD-4C31-B26F-40646E224B26}" type="presParOf" srcId="{1FAED2A8-6A69-499B-9CC8-FCE1EDF26019}" destId="{559E44E5-F69D-434B-A7DB-7A8CC5596813}" srcOrd="1" destOrd="0" presId="urn:microsoft.com/office/officeart/2024/3/layout/verticalVisualTextBlock1"/>
    <dgm:cxn modelId="{816F94A2-394C-4CB4-9F44-8C6053D85F50}" type="presParOf" srcId="{1FAED2A8-6A69-499B-9CC8-FCE1EDF26019}" destId="{D2B9B8BF-2650-4AC9-A62F-0C8C585AE9E3}" srcOrd="2" destOrd="0" presId="urn:microsoft.com/office/officeart/2024/3/layout/verticalVisualTextBlock1"/>
    <dgm:cxn modelId="{B21AD0E8-65F8-48CD-852E-AB0E9E003C84}" type="presParOf" srcId="{1403DA60-B3F4-47DE-B2D9-B6C9E0CBDB6F}" destId="{076EBF0F-5494-4B88-A577-EC9D2565F7B1}" srcOrd="1" destOrd="0" presId="urn:microsoft.com/office/officeart/2024/3/layout/verticalVisualTextBlock1"/>
    <dgm:cxn modelId="{591B1C33-00E0-4047-8B82-68FCFBF4BD84}" type="presParOf" srcId="{1403DA60-B3F4-47DE-B2D9-B6C9E0CBDB6F}" destId="{511DB0F7-B362-4C35-ABAD-6DBE21E49C79}" srcOrd="2" destOrd="0" presId="urn:microsoft.com/office/officeart/2024/3/layout/verticalVisualTextBlock1"/>
    <dgm:cxn modelId="{0B97F252-EE10-46CA-9E6F-6B4DDAFB2292}" type="presParOf" srcId="{511DB0F7-B362-4C35-ABAD-6DBE21E49C79}" destId="{B36F6D87-B74F-4AF5-A4F0-5668E0EED779}" srcOrd="0" destOrd="0" presId="urn:microsoft.com/office/officeart/2024/3/layout/verticalVisualTextBlock1"/>
    <dgm:cxn modelId="{7A74C053-0BD3-43D7-917B-AA97BE11DA2F}" type="presParOf" srcId="{511DB0F7-B362-4C35-ABAD-6DBE21E49C79}" destId="{9F11135F-304A-4CF2-99B8-593EA8BFADCD}" srcOrd="1" destOrd="0" presId="urn:microsoft.com/office/officeart/2024/3/layout/verticalVisualTextBlock1"/>
    <dgm:cxn modelId="{9EF83DDD-5C6E-4B8D-8BAB-DDC235C295F4}" type="presParOf" srcId="{511DB0F7-B362-4C35-ABAD-6DBE21E49C79}" destId="{BCCEC84E-1BCA-49D2-8AF7-ABE6244F9592}" srcOrd="2" destOrd="0" presId="urn:microsoft.com/office/officeart/2024/3/layout/verticalVisualTextBlock1"/>
    <dgm:cxn modelId="{A088AD35-C014-4C2C-9460-A7A6994B3C0E}" type="presParOf" srcId="{1403DA60-B3F4-47DE-B2D9-B6C9E0CBDB6F}" destId="{1A75083A-4D61-40DB-9460-16C5DCA66A40}" srcOrd="3" destOrd="0" presId="urn:microsoft.com/office/officeart/2024/3/layout/verticalVisualTextBlock1"/>
    <dgm:cxn modelId="{65D0379B-F243-4D0A-A9A7-61C559228312}" type="presParOf" srcId="{1403DA60-B3F4-47DE-B2D9-B6C9E0CBDB6F}" destId="{A63A4130-5763-4834-9C4B-C600412DC820}" srcOrd="4" destOrd="0" presId="urn:microsoft.com/office/officeart/2024/3/layout/verticalVisualTextBlock1"/>
    <dgm:cxn modelId="{7BFB00C7-C123-42CD-B80C-F1C014AB71A3}" type="presParOf" srcId="{A63A4130-5763-4834-9C4B-C600412DC820}" destId="{5015ECBA-7557-4806-831F-CCC1302DE688}" srcOrd="0" destOrd="0" presId="urn:microsoft.com/office/officeart/2024/3/layout/verticalVisualTextBlock1"/>
    <dgm:cxn modelId="{0DE79B97-6A85-4E2C-AED5-47C2BD2D2DCF}" type="presParOf" srcId="{A63A4130-5763-4834-9C4B-C600412DC820}" destId="{8ECBF642-4F3F-4593-9DBE-19047551B9E9}" srcOrd="1" destOrd="0" presId="urn:microsoft.com/office/officeart/2024/3/layout/verticalVisualTextBlock1"/>
    <dgm:cxn modelId="{B2B7F3AD-35C2-431A-A55D-8AF2111C54E7}" type="presParOf" srcId="{A63A4130-5763-4834-9C4B-C600412DC820}" destId="{F19E34C3-51FB-47E3-975E-0944E33E4562}"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5FFD3B-8CD8-4F88-A81E-7EE7B8DBFCBC}"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A05176BC-690D-4070-A742-8F1B6B907770}">
      <dgm:prSet custT="1"/>
      <dgm:spPr/>
      <dgm:t>
        <a:bodyPr/>
        <a:lstStyle/>
        <a:p>
          <a:pPr>
            <a:lnSpc>
              <a:spcPct val="100000"/>
            </a:lnSpc>
            <a:defRPr b="1"/>
          </a:pPr>
          <a:r>
            <a:rPr lang="en-US" sz="2000" dirty="0"/>
            <a:t>Differentiated Instruction</a:t>
          </a:r>
        </a:p>
      </dgm:t>
    </dgm:pt>
    <dgm:pt modelId="{5705E8E3-B6AE-4444-91FB-42708461069E}" type="parTrans" cxnId="{6160052D-BC47-41DF-B9F2-87A7134C97BF}">
      <dgm:prSet/>
      <dgm:spPr/>
      <dgm:t>
        <a:bodyPr/>
        <a:lstStyle/>
        <a:p>
          <a:endParaRPr lang="en-US"/>
        </a:p>
      </dgm:t>
    </dgm:pt>
    <dgm:pt modelId="{E35CE963-D31C-4A8D-AE2E-4DB8B512650F}" type="sibTrans" cxnId="{6160052D-BC47-41DF-B9F2-87A7134C97BF}">
      <dgm:prSet/>
      <dgm:spPr/>
      <dgm:t>
        <a:bodyPr/>
        <a:lstStyle/>
        <a:p>
          <a:pPr>
            <a:lnSpc>
              <a:spcPct val="100000"/>
            </a:lnSpc>
            <a:defRPr b="1"/>
          </a:pPr>
          <a:endParaRPr lang="en-US"/>
        </a:p>
      </dgm:t>
    </dgm:pt>
    <dgm:pt modelId="{ABFE7BCF-8612-4AD3-9656-A9CC7CDBB6FE}">
      <dgm:prSet custT="1"/>
      <dgm:spPr/>
      <dgm:t>
        <a:bodyPr/>
        <a:lstStyle/>
        <a:p>
          <a:pPr>
            <a:lnSpc>
              <a:spcPct val="100000"/>
            </a:lnSpc>
          </a:pPr>
          <a:r>
            <a:rPr lang="en-US" sz="2000" dirty="0"/>
            <a:t>Differentiated instruction designs educational experiences to meet individual student needs, enhancing engagement and progress.</a:t>
          </a:r>
        </a:p>
      </dgm:t>
    </dgm:pt>
    <dgm:pt modelId="{3A9B6210-9BF9-470E-A652-617B9A3FB8C6}" type="parTrans" cxnId="{2D98EDEC-B7EC-48F4-A69D-32ED1AC4F4FC}">
      <dgm:prSet/>
      <dgm:spPr/>
      <dgm:t>
        <a:bodyPr/>
        <a:lstStyle/>
        <a:p>
          <a:endParaRPr lang="en-US"/>
        </a:p>
      </dgm:t>
    </dgm:pt>
    <dgm:pt modelId="{38B9FA22-5401-4B87-9508-A73AC3399EAB}" type="sibTrans" cxnId="{2D98EDEC-B7EC-48F4-A69D-32ED1AC4F4FC}">
      <dgm:prSet/>
      <dgm:spPr/>
      <dgm:t>
        <a:bodyPr/>
        <a:lstStyle/>
        <a:p>
          <a:endParaRPr lang="en-US"/>
        </a:p>
      </dgm:t>
    </dgm:pt>
    <dgm:pt modelId="{5F58F5E1-1699-4404-B5A8-AC6463A25018}">
      <dgm:prSet custT="1"/>
      <dgm:spPr/>
      <dgm:t>
        <a:bodyPr/>
        <a:lstStyle/>
        <a:p>
          <a:pPr>
            <a:lnSpc>
              <a:spcPct val="100000"/>
            </a:lnSpc>
            <a:defRPr b="1"/>
          </a:pPr>
          <a:r>
            <a:rPr lang="en-US" sz="2000" dirty="0"/>
            <a:t>Regular Feedback</a:t>
          </a:r>
        </a:p>
      </dgm:t>
    </dgm:pt>
    <dgm:pt modelId="{21F83B07-E9D9-41A3-BA60-582CC3E7A40C}" type="parTrans" cxnId="{07019E61-868D-4E69-ACBE-19D10088CB20}">
      <dgm:prSet/>
      <dgm:spPr/>
      <dgm:t>
        <a:bodyPr/>
        <a:lstStyle/>
        <a:p>
          <a:endParaRPr lang="en-US"/>
        </a:p>
      </dgm:t>
    </dgm:pt>
    <dgm:pt modelId="{D3A0D466-062D-4B32-97C2-1B2BF6AE0F53}" type="sibTrans" cxnId="{07019E61-868D-4E69-ACBE-19D10088CB20}">
      <dgm:prSet/>
      <dgm:spPr/>
      <dgm:t>
        <a:bodyPr/>
        <a:lstStyle/>
        <a:p>
          <a:pPr>
            <a:lnSpc>
              <a:spcPct val="100000"/>
            </a:lnSpc>
            <a:defRPr b="1"/>
          </a:pPr>
          <a:endParaRPr lang="en-US"/>
        </a:p>
      </dgm:t>
    </dgm:pt>
    <dgm:pt modelId="{833353BC-3D2F-4C39-8812-8DD512C30240}">
      <dgm:prSet custT="1"/>
      <dgm:spPr/>
      <dgm:t>
        <a:bodyPr/>
        <a:lstStyle/>
        <a:p>
          <a:pPr>
            <a:lnSpc>
              <a:spcPct val="100000"/>
            </a:lnSpc>
          </a:pPr>
          <a:r>
            <a:rPr lang="en-US" sz="2000" dirty="0"/>
            <a:t>Providing regular feedback helps students  to understand their progress and promotes a </a:t>
          </a:r>
          <a:r>
            <a:rPr lang="en-US" sz="2000" u="sng" dirty="0"/>
            <a:t>growth mindset toward future transitions</a:t>
          </a:r>
          <a:r>
            <a:rPr lang="en-US" sz="1400" dirty="0"/>
            <a:t>.</a:t>
          </a:r>
        </a:p>
      </dgm:t>
    </dgm:pt>
    <dgm:pt modelId="{6BFA18DF-BAEE-4F84-9F09-BB92F6F2BF73}" type="parTrans" cxnId="{F475D5E1-8C2B-4658-A6D7-F4A71CC67B78}">
      <dgm:prSet/>
      <dgm:spPr/>
      <dgm:t>
        <a:bodyPr/>
        <a:lstStyle/>
        <a:p>
          <a:endParaRPr lang="en-US"/>
        </a:p>
      </dgm:t>
    </dgm:pt>
    <dgm:pt modelId="{0BEF479D-E922-4DBF-AB35-3A646EED2F45}" type="sibTrans" cxnId="{F475D5E1-8C2B-4658-A6D7-F4A71CC67B78}">
      <dgm:prSet/>
      <dgm:spPr/>
      <dgm:t>
        <a:bodyPr/>
        <a:lstStyle/>
        <a:p>
          <a:endParaRPr lang="en-US"/>
        </a:p>
      </dgm:t>
    </dgm:pt>
    <dgm:pt modelId="{48FB4AD4-33DB-48D4-A86D-B8F77175E28B}">
      <dgm:prSet custT="1"/>
      <dgm:spPr/>
      <dgm:t>
        <a:bodyPr/>
        <a:lstStyle/>
        <a:p>
          <a:pPr>
            <a:lnSpc>
              <a:spcPct val="100000"/>
            </a:lnSpc>
            <a:defRPr b="1"/>
          </a:pPr>
          <a:r>
            <a:rPr lang="en-US" sz="2000" dirty="0"/>
            <a:t>Accommodations for Learning</a:t>
          </a:r>
        </a:p>
      </dgm:t>
    </dgm:pt>
    <dgm:pt modelId="{466A2A21-BB5F-4F67-81E8-6A1565BA9848}" type="parTrans" cxnId="{69860306-92C7-432D-8D6F-D9DE4B775636}">
      <dgm:prSet/>
      <dgm:spPr/>
      <dgm:t>
        <a:bodyPr/>
        <a:lstStyle/>
        <a:p>
          <a:endParaRPr lang="en-US"/>
        </a:p>
      </dgm:t>
    </dgm:pt>
    <dgm:pt modelId="{16E4FBE1-CA7F-4489-AFF2-85B18D206233}" type="sibTrans" cxnId="{69860306-92C7-432D-8D6F-D9DE4B775636}">
      <dgm:prSet/>
      <dgm:spPr/>
      <dgm:t>
        <a:bodyPr/>
        <a:lstStyle/>
        <a:p>
          <a:endParaRPr lang="en-US"/>
        </a:p>
      </dgm:t>
    </dgm:pt>
    <dgm:pt modelId="{04E40EF6-8021-404E-B9D5-B2D9735324EC}">
      <dgm:prSet custT="1"/>
      <dgm:spPr/>
      <dgm:t>
        <a:bodyPr/>
        <a:lstStyle/>
        <a:p>
          <a:pPr>
            <a:lnSpc>
              <a:spcPct val="100000"/>
            </a:lnSpc>
          </a:pPr>
          <a:r>
            <a:rPr lang="en-US" sz="2000" dirty="0"/>
            <a:t>“Time to learn,” extended time, and grounding lessons in real-life activities supports students in demonstrating and maintaining their knowledge and skills.</a:t>
          </a:r>
          <a:endParaRPr lang="en-US" sz="1400" dirty="0"/>
        </a:p>
      </dgm:t>
    </dgm:pt>
    <dgm:pt modelId="{AA4EAB38-64E8-45BD-B7D3-8603E28FEE00}" type="parTrans" cxnId="{EFC89A8E-BAD5-4BE8-9BCC-0CBAF4C8946F}">
      <dgm:prSet/>
      <dgm:spPr/>
      <dgm:t>
        <a:bodyPr/>
        <a:lstStyle/>
        <a:p>
          <a:endParaRPr lang="en-US"/>
        </a:p>
      </dgm:t>
    </dgm:pt>
    <dgm:pt modelId="{54CE4B6F-E97D-4446-8630-86BF296A76EF}" type="sibTrans" cxnId="{EFC89A8E-BAD5-4BE8-9BCC-0CBAF4C8946F}">
      <dgm:prSet/>
      <dgm:spPr/>
      <dgm:t>
        <a:bodyPr/>
        <a:lstStyle/>
        <a:p>
          <a:endParaRPr lang="en-US"/>
        </a:p>
      </dgm:t>
    </dgm:pt>
    <dgm:pt modelId="{D4E13FFD-FF42-4589-976A-DAF5EFBADFF9}" type="pres">
      <dgm:prSet presAssocID="{255FFD3B-8CD8-4F88-A81E-7EE7B8DBFCBC}" presName="Root" presStyleCnt="0">
        <dgm:presLayoutVars>
          <dgm:dir/>
          <dgm:resizeHandles val="exact"/>
        </dgm:presLayoutVars>
      </dgm:prSet>
      <dgm:spPr/>
    </dgm:pt>
    <dgm:pt modelId="{BF7AC8BE-AE1B-480F-9228-591748B8B4CB}" type="pres">
      <dgm:prSet presAssocID="{A05176BC-690D-4070-A742-8F1B6B907770}" presName="Composite" presStyleCnt="0"/>
      <dgm:spPr/>
    </dgm:pt>
    <dgm:pt modelId="{4CD1BEC3-AEC9-48AF-9BE7-8C7B73808701}" type="pres">
      <dgm:prSet presAssocID="{A05176BC-690D-4070-A742-8F1B6B907770}"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3896" r="4599" b="-8"/>
          <a:stretch/>
        </a:blipFill>
      </dgm:spPr>
      <dgm:extLst>
        <a:ext uri="{E40237B7-FDA0-4F09-8148-C483321AD2D9}">
          <dgm14:cNvPr xmlns:dgm14="http://schemas.microsoft.com/office/drawing/2010/diagram" id="0" name="" descr="A young blonde teacher standing in front of a classroom of children. Low viewpoint."/>
        </a:ext>
      </dgm:extLst>
    </dgm:pt>
    <dgm:pt modelId="{5C4C0ADD-E9D5-46F2-B454-87C41F87E754}" type="pres">
      <dgm:prSet presAssocID="{A05176BC-690D-4070-A742-8F1B6B907770}" presName="Subtitle" presStyleLbl="revTx" presStyleIdx="0" presStyleCnt="6">
        <dgm:presLayoutVars>
          <dgm:chMax val="0"/>
          <dgm:bulletEnabled/>
        </dgm:presLayoutVars>
      </dgm:prSet>
      <dgm:spPr/>
    </dgm:pt>
    <dgm:pt modelId="{05DCBE27-8D3D-45D7-BC70-61140810EBC2}" type="pres">
      <dgm:prSet presAssocID="{A05176BC-690D-4070-A742-8F1B6B907770}" presName="Description" presStyleLbl="revTx" presStyleIdx="1" presStyleCnt="6">
        <dgm:presLayoutVars>
          <dgm:bulletEnabled/>
        </dgm:presLayoutVars>
      </dgm:prSet>
      <dgm:spPr/>
    </dgm:pt>
    <dgm:pt modelId="{0AEE9A78-54CF-4C5E-97F5-3335124D689C}" type="pres">
      <dgm:prSet presAssocID="{E35CE963-D31C-4A8D-AE2E-4DB8B512650F}" presName="sibTrans" presStyleLbl="sibTrans2D1" presStyleIdx="0" presStyleCnt="0"/>
      <dgm:spPr/>
    </dgm:pt>
    <dgm:pt modelId="{B2A566CF-EC33-49A0-8BAF-D78C9AC375F2}" type="pres">
      <dgm:prSet presAssocID="{5F58F5E1-1699-4404-B5A8-AC6463A25018}" presName="Composite" presStyleCnt="0"/>
      <dgm:spPr/>
    </dgm:pt>
    <dgm:pt modelId="{C7D1786B-C387-4463-B3D2-1310248A02EC}" type="pres">
      <dgm:prSet presAssocID="{5F58F5E1-1699-4404-B5A8-AC6463A25018}"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6604" r="26649" b="4"/>
          <a:stretch/>
        </a:blipFill>
      </dgm:spPr>
      <dgm:extLst>
        <a:ext uri="{E40237B7-FDA0-4F09-8148-C483321AD2D9}">
          <dgm14:cNvPr xmlns:dgm14="http://schemas.microsoft.com/office/drawing/2010/diagram" id="0" name="" descr="Asking a question to the teacher during lessons."/>
        </a:ext>
      </dgm:extLst>
    </dgm:pt>
    <dgm:pt modelId="{3C458D29-41A1-44CB-9A55-AD172C4DED15}" type="pres">
      <dgm:prSet presAssocID="{5F58F5E1-1699-4404-B5A8-AC6463A25018}" presName="Subtitle" presStyleLbl="revTx" presStyleIdx="2" presStyleCnt="6">
        <dgm:presLayoutVars>
          <dgm:chMax val="0"/>
          <dgm:bulletEnabled/>
        </dgm:presLayoutVars>
      </dgm:prSet>
      <dgm:spPr/>
    </dgm:pt>
    <dgm:pt modelId="{D1EB9414-81A8-4CED-9F12-DF0D3548831B}" type="pres">
      <dgm:prSet presAssocID="{5F58F5E1-1699-4404-B5A8-AC6463A25018}" presName="Description" presStyleLbl="revTx" presStyleIdx="3" presStyleCnt="6">
        <dgm:presLayoutVars>
          <dgm:bulletEnabled/>
        </dgm:presLayoutVars>
      </dgm:prSet>
      <dgm:spPr/>
    </dgm:pt>
    <dgm:pt modelId="{8D00683D-C8FC-4EB7-80B9-963D147337F8}" type="pres">
      <dgm:prSet presAssocID="{D3A0D466-062D-4B32-97C2-1B2BF6AE0F53}" presName="sibTrans" presStyleLbl="sibTrans2D1" presStyleIdx="0" presStyleCnt="0"/>
      <dgm:spPr/>
    </dgm:pt>
    <dgm:pt modelId="{47B69775-6C80-47F3-A6AF-A18EB9AFB9A8}" type="pres">
      <dgm:prSet presAssocID="{48FB4AD4-33DB-48D4-A86D-B8F77175E28B}" presName="Composite" presStyleCnt="0"/>
      <dgm:spPr/>
    </dgm:pt>
    <dgm:pt modelId="{51ACB009-7082-4EA0-A636-E2A45BD2EE4F}" type="pres">
      <dgm:prSet presAssocID="{48FB4AD4-33DB-48D4-A86D-B8F77175E28B}"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4037" r="9216" b="4"/>
          <a:stretch/>
        </a:blipFill>
      </dgm:spPr>
      <dgm:extLst>
        <a:ext uri="{E40237B7-FDA0-4F09-8148-C483321AD2D9}">
          <dgm14:cNvPr xmlns:dgm14="http://schemas.microsoft.com/office/drawing/2010/diagram" id="0" name="" descr="Person raising hand"/>
        </a:ext>
      </dgm:extLst>
    </dgm:pt>
    <dgm:pt modelId="{92F3C7C6-46F1-48AF-A023-3C16820DAB30}" type="pres">
      <dgm:prSet presAssocID="{48FB4AD4-33DB-48D4-A86D-B8F77175E28B}" presName="Subtitle" presStyleLbl="revTx" presStyleIdx="4" presStyleCnt="6">
        <dgm:presLayoutVars>
          <dgm:chMax val="0"/>
          <dgm:bulletEnabled/>
        </dgm:presLayoutVars>
      </dgm:prSet>
      <dgm:spPr/>
    </dgm:pt>
    <dgm:pt modelId="{AA308F5E-C37A-4DD1-9097-9FAE456F00BE}" type="pres">
      <dgm:prSet presAssocID="{48FB4AD4-33DB-48D4-A86D-B8F77175E28B}" presName="Description" presStyleLbl="revTx" presStyleIdx="5" presStyleCnt="6">
        <dgm:presLayoutVars>
          <dgm:bulletEnabled/>
        </dgm:presLayoutVars>
      </dgm:prSet>
      <dgm:spPr/>
    </dgm:pt>
  </dgm:ptLst>
  <dgm:cxnLst>
    <dgm:cxn modelId="{69860306-92C7-432D-8D6F-D9DE4B775636}" srcId="{255FFD3B-8CD8-4F88-A81E-7EE7B8DBFCBC}" destId="{48FB4AD4-33DB-48D4-A86D-B8F77175E28B}" srcOrd="2" destOrd="0" parTransId="{466A2A21-BB5F-4F67-81E8-6A1565BA9848}" sibTransId="{16E4FBE1-CA7F-4489-AFF2-85B18D206233}"/>
    <dgm:cxn modelId="{0AA94120-32C9-4476-B215-D422A1B200B7}" type="presOf" srcId="{48FB4AD4-33DB-48D4-A86D-B8F77175E28B}" destId="{92F3C7C6-46F1-48AF-A023-3C16820DAB30}" srcOrd="0" destOrd="0" presId="urn:microsoft.com/office/officeart/2024/3/layout/verticalVisualTextBlock1"/>
    <dgm:cxn modelId="{6160052D-BC47-41DF-B9F2-87A7134C97BF}" srcId="{255FFD3B-8CD8-4F88-A81E-7EE7B8DBFCBC}" destId="{A05176BC-690D-4070-A742-8F1B6B907770}" srcOrd="0" destOrd="0" parTransId="{5705E8E3-B6AE-4444-91FB-42708461069E}" sibTransId="{E35CE963-D31C-4A8D-AE2E-4DB8B512650F}"/>
    <dgm:cxn modelId="{40AC1F3B-EC03-4BB6-BF0F-218279C30F5E}" type="presOf" srcId="{04E40EF6-8021-404E-B9D5-B2D9735324EC}" destId="{AA308F5E-C37A-4DD1-9097-9FAE456F00BE}" srcOrd="0" destOrd="0" presId="urn:microsoft.com/office/officeart/2024/3/layout/verticalVisualTextBlock1"/>
    <dgm:cxn modelId="{07019E61-868D-4E69-ACBE-19D10088CB20}" srcId="{255FFD3B-8CD8-4F88-A81E-7EE7B8DBFCBC}" destId="{5F58F5E1-1699-4404-B5A8-AC6463A25018}" srcOrd="1" destOrd="0" parTransId="{21F83B07-E9D9-41A3-BA60-582CC3E7A40C}" sibTransId="{D3A0D466-062D-4B32-97C2-1B2BF6AE0F53}"/>
    <dgm:cxn modelId="{EFC89A8E-BAD5-4BE8-9BCC-0CBAF4C8946F}" srcId="{48FB4AD4-33DB-48D4-A86D-B8F77175E28B}" destId="{04E40EF6-8021-404E-B9D5-B2D9735324EC}" srcOrd="0" destOrd="0" parTransId="{AA4EAB38-64E8-45BD-B7D3-8603E28FEE00}" sibTransId="{54CE4B6F-E97D-4446-8630-86BF296A76EF}"/>
    <dgm:cxn modelId="{D6963D8F-6B22-470F-A6C5-5BB59CCF41D5}" type="presOf" srcId="{E35CE963-D31C-4A8D-AE2E-4DB8B512650F}" destId="{0AEE9A78-54CF-4C5E-97F5-3335124D689C}" srcOrd="0" destOrd="0" presId="urn:microsoft.com/office/officeart/2024/3/layout/verticalVisualTextBlock1"/>
    <dgm:cxn modelId="{5110669A-BB7D-4FB6-93B8-0B4538726528}" type="presOf" srcId="{D3A0D466-062D-4B32-97C2-1B2BF6AE0F53}" destId="{8D00683D-C8FC-4EB7-80B9-963D147337F8}" srcOrd="0" destOrd="0" presId="urn:microsoft.com/office/officeart/2024/3/layout/verticalVisualTextBlock1"/>
    <dgm:cxn modelId="{CAB5B4AA-73C3-4C9E-B0D7-32D11B6C0C5C}" type="presOf" srcId="{A05176BC-690D-4070-A742-8F1B6B907770}" destId="{5C4C0ADD-E9D5-46F2-B454-87C41F87E754}" srcOrd="0" destOrd="0" presId="urn:microsoft.com/office/officeart/2024/3/layout/verticalVisualTextBlock1"/>
    <dgm:cxn modelId="{2749E1AF-ED17-4609-8FD8-4FFCBC336E66}" type="presOf" srcId="{833353BC-3D2F-4C39-8812-8DD512C30240}" destId="{D1EB9414-81A8-4CED-9F12-DF0D3548831B}" srcOrd="0" destOrd="0" presId="urn:microsoft.com/office/officeart/2024/3/layout/verticalVisualTextBlock1"/>
    <dgm:cxn modelId="{90E629BA-8B16-4EE2-A91E-1698EB3AA831}" type="presOf" srcId="{ABFE7BCF-8612-4AD3-9656-A9CC7CDBB6FE}" destId="{05DCBE27-8D3D-45D7-BC70-61140810EBC2}" srcOrd="0" destOrd="0" presId="urn:microsoft.com/office/officeart/2024/3/layout/verticalVisualTextBlock1"/>
    <dgm:cxn modelId="{1EB94ECC-D572-4B9D-BBB4-A82D25BC8D0B}" type="presOf" srcId="{5F58F5E1-1699-4404-B5A8-AC6463A25018}" destId="{3C458D29-41A1-44CB-9A55-AD172C4DED15}" srcOrd="0" destOrd="0" presId="urn:microsoft.com/office/officeart/2024/3/layout/verticalVisualTextBlock1"/>
    <dgm:cxn modelId="{F475D5E1-8C2B-4658-A6D7-F4A71CC67B78}" srcId="{5F58F5E1-1699-4404-B5A8-AC6463A25018}" destId="{833353BC-3D2F-4C39-8812-8DD512C30240}" srcOrd="0" destOrd="0" parTransId="{6BFA18DF-BAEE-4F84-9F09-BB92F6F2BF73}" sibTransId="{0BEF479D-E922-4DBF-AB35-3A646EED2F45}"/>
    <dgm:cxn modelId="{2D98EDEC-B7EC-48F4-A69D-32ED1AC4F4FC}" srcId="{A05176BC-690D-4070-A742-8F1B6B907770}" destId="{ABFE7BCF-8612-4AD3-9656-A9CC7CDBB6FE}" srcOrd="0" destOrd="0" parTransId="{3A9B6210-9BF9-470E-A652-617B9A3FB8C6}" sibTransId="{38B9FA22-5401-4B87-9508-A73AC3399EAB}"/>
    <dgm:cxn modelId="{7D3A34FB-5DF9-473D-8FDF-9ED08F169993}" type="presOf" srcId="{255FFD3B-8CD8-4F88-A81E-7EE7B8DBFCBC}" destId="{D4E13FFD-FF42-4589-976A-DAF5EFBADFF9}" srcOrd="0" destOrd="0" presId="urn:microsoft.com/office/officeart/2024/3/layout/verticalVisualTextBlock1"/>
    <dgm:cxn modelId="{35534E96-9AF2-44D2-9C41-67D480A1CA52}" type="presParOf" srcId="{D4E13FFD-FF42-4589-976A-DAF5EFBADFF9}" destId="{BF7AC8BE-AE1B-480F-9228-591748B8B4CB}" srcOrd="0" destOrd="0" presId="urn:microsoft.com/office/officeart/2024/3/layout/verticalVisualTextBlock1"/>
    <dgm:cxn modelId="{3813D7A0-C792-49E1-B9F9-B380A508C2FE}" type="presParOf" srcId="{BF7AC8BE-AE1B-480F-9228-591748B8B4CB}" destId="{4CD1BEC3-AEC9-48AF-9BE7-8C7B73808701}" srcOrd="0" destOrd="0" presId="urn:microsoft.com/office/officeart/2024/3/layout/verticalVisualTextBlock1"/>
    <dgm:cxn modelId="{3B03C352-AC2A-4AD5-AC31-5F22D512BF6F}" type="presParOf" srcId="{BF7AC8BE-AE1B-480F-9228-591748B8B4CB}" destId="{5C4C0ADD-E9D5-46F2-B454-87C41F87E754}" srcOrd="1" destOrd="0" presId="urn:microsoft.com/office/officeart/2024/3/layout/verticalVisualTextBlock1"/>
    <dgm:cxn modelId="{10CC6F08-1961-4E39-ACBE-4B5375FFBD5B}" type="presParOf" srcId="{BF7AC8BE-AE1B-480F-9228-591748B8B4CB}" destId="{05DCBE27-8D3D-45D7-BC70-61140810EBC2}" srcOrd="2" destOrd="0" presId="urn:microsoft.com/office/officeart/2024/3/layout/verticalVisualTextBlock1"/>
    <dgm:cxn modelId="{934C914A-70F1-4814-9FBB-DCC988C7F643}" type="presParOf" srcId="{D4E13FFD-FF42-4589-976A-DAF5EFBADFF9}" destId="{0AEE9A78-54CF-4C5E-97F5-3335124D689C}" srcOrd="1" destOrd="0" presId="urn:microsoft.com/office/officeart/2024/3/layout/verticalVisualTextBlock1"/>
    <dgm:cxn modelId="{5DCEB202-1928-4F13-A179-4F4B6E03693F}" type="presParOf" srcId="{D4E13FFD-FF42-4589-976A-DAF5EFBADFF9}" destId="{B2A566CF-EC33-49A0-8BAF-D78C9AC375F2}" srcOrd="2" destOrd="0" presId="urn:microsoft.com/office/officeart/2024/3/layout/verticalVisualTextBlock1"/>
    <dgm:cxn modelId="{0A392591-13AF-4C13-8027-7EE9B88369E1}" type="presParOf" srcId="{B2A566CF-EC33-49A0-8BAF-D78C9AC375F2}" destId="{C7D1786B-C387-4463-B3D2-1310248A02EC}" srcOrd="0" destOrd="0" presId="urn:microsoft.com/office/officeart/2024/3/layout/verticalVisualTextBlock1"/>
    <dgm:cxn modelId="{38BAB39F-CF2A-4259-B19F-DFFC85CC2C0D}" type="presParOf" srcId="{B2A566CF-EC33-49A0-8BAF-D78C9AC375F2}" destId="{3C458D29-41A1-44CB-9A55-AD172C4DED15}" srcOrd="1" destOrd="0" presId="urn:microsoft.com/office/officeart/2024/3/layout/verticalVisualTextBlock1"/>
    <dgm:cxn modelId="{8F80E987-F81D-4A7C-B8FF-604BDE0798D0}" type="presParOf" srcId="{B2A566CF-EC33-49A0-8BAF-D78C9AC375F2}" destId="{D1EB9414-81A8-4CED-9F12-DF0D3548831B}" srcOrd="2" destOrd="0" presId="urn:microsoft.com/office/officeart/2024/3/layout/verticalVisualTextBlock1"/>
    <dgm:cxn modelId="{9D0FD92F-C4FD-4F65-AE27-ABBBB6DB945D}" type="presParOf" srcId="{D4E13FFD-FF42-4589-976A-DAF5EFBADFF9}" destId="{8D00683D-C8FC-4EB7-80B9-963D147337F8}" srcOrd="3" destOrd="0" presId="urn:microsoft.com/office/officeart/2024/3/layout/verticalVisualTextBlock1"/>
    <dgm:cxn modelId="{1559BE7C-F092-4C99-83AC-4AE8CB24673C}" type="presParOf" srcId="{D4E13FFD-FF42-4589-976A-DAF5EFBADFF9}" destId="{47B69775-6C80-47F3-A6AF-A18EB9AFB9A8}" srcOrd="4" destOrd="0" presId="urn:microsoft.com/office/officeart/2024/3/layout/verticalVisualTextBlock1"/>
    <dgm:cxn modelId="{A85EB9FC-DF86-4412-8F47-08B741216632}" type="presParOf" srcId="{47B69775-6C80-47F3-A6AF-A18EB9AFB9A8}" destId="{51ACB009-7082-4EA0-A636-E2A45BD2EE4F}" srcOrd="0" destOrd="0" presId="urn:microsoft.com/office/officeart/2024/3/layout/verticalVisualTextBlock1"/>
    <dgm:cxn modelId="{1291A883-89A6-4328-8000-DDE0183E7F60}" type="presParOf" srcId="{47B69775-6C80-47F3-A6AF-A18EB9AFB9A8}" destId="{92F3C7C6-46F1-48AF-A023-3C16820DAB30}" srcOrd="1" destOrd="0" presId="urn:microsoft.com/office/officeart/2024/3/layout/verticalVisualTextBlock1"/>
    <dgm:cxn modelId="{FE28038A-2C4A-4226-B369-57B4C29BD92E}" type="presParOf" srcId="{47B69775-6C80-47F3-A6AF-A18EB9AFB9A8}" destId="{AA308F5E-C37A-4DD1-9097-9FAE456F00BE}"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A516EE-3867-4AAD-B4F0-BA96BF26E7A0}"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AF6C7EAB-42F8-4D4C-AF96-269819C03AA5}">
      <dgm:prSet custT="1"/>
      <dgm:spPr/>
      <dgm:t>
        <a:bodyPr/>
        <a:lstStyle/>
        <a:p>
          <a:pPr>
            <a:lnSpc>
              <a:spcPct val="100000"/>
            </a:lnSpc>
            <a:defRPr b="1"/>
          </a:pPr>
          <a:r>
            <a:rPr lang="en-US" sz="2000" dirty="0"/>
            <a:t>Importance of Social Skills</a:t>
          </a:r>
        </a:p>
      </dgm:t>
    </dgm:pt>
    <dgm:pt modelId="{23CE94AC-8278-44B5-B9BF-BEA1B3F90FF8}" type="parTrans" cxnId="{B7592D3C-1FE8-4C98-AA49-71D4263EC8D5}">
      <dgm:prSet/>
      <dgm:spPr/>
      <dgm:t>
        <a:bodyPr/>
        <a:lstStyle/>
        <a:p>
          <a:endParaRPr lang="en-US"/>
        </a:p>
      </dgm:t>
    </dgm:pt>
    <dgm:pt modelId="{ED00CD54-BDA4-481C-83C9-00FE8FDE4909}" type="sibTrans" cxnId="{B7592D3C-1FE8-4C98-AA49-71D4263EC8D5}">
      <dgm:prSet/>
      <dgm:spPr/>
      <dgm:t>
        <a:bodyPr/>
        <a:lstStyle/>
        <a:p>
          <a:pPr>
            <a:lnSpc>
              <a:spcPct val="100000"/>
            </a:lnSpc>
            <a:defRPr b="1"/>
          </a:pPr>
          <a:endParaRPr lang="en-US"/>
        </a:p>
      </dgm:t>
    </dgm:pt>
    <dgm:pt modelId="{19887F8A-F293-4FD7-A5B9-249E87AF3508}">
      <dgm:prSet custT="1"/>
      <dgm:spPr/>
      <dgm:t>
        <a:bodyPr/>
        <a:lstStyle/>
        <a:p>
          <a:pPr>
            <a:lnSpc>
              <a:spcPct val="100000"/>
            </a:lnSpc>
          </a:pPr>
          <a:r>
            <a:rPr lang="en-US" sz="2000" dirty="0"/>
            <a:t>Developing social skills is essential for students to effectively interact and build acquaintances and friendships.</a:t>
          </a:r>
        </a:p>
      </dgm:t>
    </dgm:pt>
    <dgm:pt modelId="{BBE922DC-5DDD-438E-94AA-9EF8988373EA}" type="parTrans" cxnId="{0E34C0F2-0330-4F06-9AF0-E5D38FC348DA}">
      <dgm:prSet/>
      <dgm:spPr/>
      <dgm:t>
        <a:bodyPr/>
        <a:lstStyle/>
        <a:p>
          <a:endParaRPr lang="en-US"/>
        </a:p>
      </dgm:t>
    </dgm:pt>
    <dgm:pt modelId="{897AC0DE-CF59-4119-B380-45317453EB9B}" type="sibTrans" cxnId="{0E34C0F2-0330-4F06-9AF0-E5D38FC348DA}">
      <dgm:prSet/>
      <dgm:spPr/>
      <dgm:t>
        <a:bodyPr/>
        <a:lstStyle/>
        <a:p>
          <a:endParaRPr lang="en-US"/>
        </a:p>
      </dgm:t>
    </dgm:pt>
    <dgm:pt modelId="{EED06B5D-9ECF-413E-B70F-3F8EFCA5E515}">
      <dgm:prSet custT="1"/>
      <dgm:spPr/>
      <dgm:t>
        <a:bodyPr/>
        <a:lstStyle/>
        <a:p>
          <a:pPr>
            <a:lnSpc>
              <a:spcPct val="100000"/>
            </a:lnSpc>
            <a:defRPr b="1"/>
          </a:pPr>
          <a:r>
            <a:rPr lang="en-US" sz="2000" dirty="0"/>
            <a:t>Navigating Social Situations</a:t>
          </a:r>
        </a:p>
      </dgm:t>
    </dgm:pt>
    <dgm:pt modelId="{613D3B24-BC29-44E8-80F1-4977C510C62B}" type="parTrans" cxnId="{E6EDDC83-9982-4E65-9D02-329A98A77A29}">
      <dgm:prSet/>
      <dgm:spPr/>
      <dgm:t>
        <a:bodyPr/>
        <a:lstStyle/>
        <a:p>
          <a:endParaRPr lang="en-US"/>
        </a:p>
      </dgm:t>
    </dgm:pt>
    <dgm:pt modelId="{B4430784-20C3-419C-AA12-5834AA8BD290}" type="sibTrans" cxnId="{E6EDDC83-9982-4E65-9D02-329A98A77A29}">
      <dgm:prSet/>
      <dgm:spPr/>
      <dgm:t>
        <a:bodyPr/>
        <a:lstStyle/>
        <a:p>
          <a:pPr>
            <a:lnSpc>
              <a:spcPct val="100000"/>
            </a:lnSpc>
            <a:defRPr b="1"/>
          </a:pPr>
          <a:endParaRPr lang="en-US"/>
        </a:p>
      </dgm:t>
    </dgm:pt>
    <dgm:pt modelId="{BFB3EA00-0DC1-44E8-BC08-07F026E94748}">
      <dgm:prSet custT="1"/>
      <dgm:spPr/>
      <dgm:t>
        <a:bodyPr/>
        <a:lstStyle/>
        <a:p>
          <a:pPr>
            <a:lnSpc>
              <a:spcPct val="100000"/>
            </a:lnSpc>
          </a:pPr>
          <a:r>
            <a:rPr lang="en-US" sz="2000" dirty="0"/>
            <a:t>Targeted training helps students learn how to navigate various social situations confidently and appropriately.</a:t>
          </a:r>
        </a:p>
      </dgm:t>
    </dgm:pt>
    <dgm:pt modelId="{A09961A7-552C-449E-B3C4-E29359CB2996}" type="parTrans" cxnId="{EBC742A7-12FC-4446-B767-523F215F9EBA}">
      <dgm:prSet/>
      <dgm:spPr/>
      <dgm:t>
        <a:bodyPr/>
        <a:lstStyle/>
        <a:p>
          <a:endParaRPr lang="en-US"/>
        </a:p>
      </dgm:t>
    </dgm:pt>
    <dgm:pt modelId="{DFB73901-FB39-42EB-8FF2-177AD68A8D0C}" type="sibTrans" cxnId="{EBC742A7-12FC-4446-B767-523F215F9EBA}">
      <dgm:prSet/>
      <dgm:spPr/>
      <dgm:t>
        <a:bodyPr/>
        <a:lstStyle/>
        <a:p>
          <a:endParaRPr lang="en-US"/>
        </a:p>
      </dgm:t>
    </dgm:pt>
    <dgm:pt modelId="{EF750B05-4F69-4C6B-BC30-B19E18A80785}">
      <dgm:prSet custT="1"/>
      <dgm:spPr/>
      <dgm:t>
        <a:bodyPr/>
        <a:lstStyle/>
        <a:p>
          <a:pPr>
            <a:lnSpc>
              <a:spcPct val="100000"/>
            </a:lnSpc>
            <a:defRPr b="1"/>
          </a:pPr>
          <a:r>
            <a:rPr lang="en-US" sz="2000" dirty="0"/>
            <a:t>Building Meaningful Relationships</a:t>
          </a:r>
        </a:p>
      </dgm:t>
    </dgm:pt>
    <dgm:pt modelId="{24A6A577-480B-4C6E-A33D-CBD6826B42A3}" type="parTrans" cxnId="{941D3964-58DC-4CE5-8DB6-DE04719DF8E6}">
      <dgm:prSet/>
      <dgm:spPr/>
      <dgm:t>
        <a:bodyPr/>
        <a:lstStyle/>
        <a:p>
          <a:endParaRPr lang="en-US"/>
        </a:p>
      </dgm:t>
    </dgm:pt>
    <dgm:pt modelId="{70E8AD60-96C5-4903-A39B-77237383D2C9}" type="sibTrans" cxnId="{941D3964-58DC-4CE5-8DB6-DE04719DF8E6}">
      <dgm:prSet/>
      <dgm:spPr/>
      <dgm:t>
        <a:bodyPr/>
        <a:lstStyle/>
        <a:p>
          <a:endParaRPr lang="en-US"/>
        </a:p>
      </dgm:t>
    </dgm:pt>
    <dgm:pt modelId="{40AFD29C-593A-4212-943D-DDB25E897FED}">
      <dgm:prSet custT="1"/>
      <dgm:spPr/>
      <dgm:t>
        <a:bodyPr/>
        <a:lstStyle/>
        <a:p>
          <a:pPr>
            <a:lnSpc>
              <a:spcPct val="100000"/>
            </a:lnSpc>
          </a:pPr>
          <a:r>
            <a:rPr lang="en-US" sz="2000" dirty="0"/>
            <a:t>Exposure to </a:t>
          </a:r>
          <a:r>
            <a:rPr lang="en-US" sz="2000" b="1" dirty="0"/>
            <a:t>real social interactions </a:t>
          </a:r>
          <a:r>
            <a:rPr lang="en-US" sz="2000" dirty="0"/>
            <a:t>aids students in forming and nurturing meaningful relationships, vital for their emotional health.</a:t>
          </a:r>
        </a:p>
      </dgm:t>
    </dgm:pt>
    <dgm:pt modelId="{F83FA4C8-5447-4B9A-900F-EBA5373736CE}" type="parTrans" cxnId="{FEFFD038-73BD-4761-AE44-29FE2E247AB6}">
      <dgm:prSet/>
      <dgm:spPr/>
      <dgm:t>
        <a:bodyPr/>
        <a:lstStyle/>
        <a:p>
          <a:endParaRPr lang="en-US"/>
        </a:p>
      </dgm:t>
    </dgm:pt>
    <dgm:pt modelId="{EF5530B6-1A24-4D82-8452-24164417AE72}" type="sibTrans" cxnId="{FEFFD038-73BD-4761-AE44-29FE2E247AB6}">
      <dgm:prSet/>
      <dgm:spPr/>
      <dgm:t>
        <a:bodyPr/>
        <a:lstStyle/>
        <a:p>
          <a:endParaRPr lang="en-US"/>
        </a:p>
      </dgm:t>
    </dgm:pt>
    <dgm:pt modelId="{7F35B4A2-1758-432B-B911-E01E2D698D4E}" type="pres">
      <dgm:prSet presAssocID="{1BA516EE-3867-4AAD-B4F0-BA96BF26E7A0}" presName="Root" presStyleCnt="0">
        <dgm:presLayoutVars>
          <dgm:dir/>
          <dgm:resizeHandles val="exact"/>
        </dgm:presLayoutVars>
      </dgm:prSet>
      <dgm:spPr/>
    </dgm:pt>
    <dgm:pt modelId="{A3C7E67A-1CB2-4466-B3F5-011C3EC61192}" type="pres">
      <dgm:prSet presAssocID="{AF6C7EAB-42F8-4D4C-AF96-269819C03AA5}" presName="Composite" presStyleCnt="0"/>
      <dgm:spPr/>
    </dgm:pt>
    <dgm:pt modelId="{8B0D3BFE-B469-4C8C-98B9-F1518C5E103D}" type="pres">
      <dgm:prSet presAssocID="{AF6C7EAB-42F8-4D4C-AF96-269819C03AA5}"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2250" r="21003" b="4"/>
          <a:stretch/>
        </a:blipFill>
      </dgm:spPr>
      <dgm:extLst>
        <a:ext uri="{E40237B7-FDA0-4F09-8148-C483321AD2D9}">
          <dgm14:cNvPr xmlns:dgm14="http://schemas.microsoft.com/office/drawing/2010/diagram" id="0" name="" descr="Four students, one with laptop, in lecture room"/>
        </a:ext>
      </dgm:extLst>
    </dgm:pt>
    <dgm:pt modelId="{6FB29CA0-C142-494B-8AB6-53A6A5EC3DFA}" type="pres">
      <dgm:prSet presAssocID="{AF6C7EAB-42F8-4D4C-AF96-269819C03AA5}" presName="Subtitle" presStyleLbl="revTx" presStyleIdx="0" presStyleCnt="6">
        <dgm:presLayoutVars>
          <dgm:chMax val="0"/>
          <dgm:bulletEnabled/>
        </dgm:presLayoutVars>
      </dgm:prSet>
      <dgm:spPr/>
    </dgm:pt>
    <dgm:pt modelId="{97AF82FF-77CE-44A4-8345-34BF7897526B}" type="pres">
      <dgm:prSet presAssocID="{AF6C7EAB-42F8-4D4C-AF96-269819C03AA5}" presName="Description" presStyleLbl="revTx" presStyleIdx="1" presStyleCnt="6">
        <dgm:presLayoutVars>
          <dgm:bulletEnabled/>
        </dgm:presLayoutVars>
      </dgm:prSet>
      <dgm:spPr/>
    </dgm:pt>
    <dgm:pt modelId="{F3292A53-6DF2-4B65-83CE-A2982E69A7AB}" type="pres">
      <dgm:prSet presAssocID="{ED00CD54-BDA4-481C-83C9-00FE8FDE4909}" presName="sibTrans" presStyleLbl="sibTrans2D1" presStyleIdx="0" presStyleCnt="0"/>
      <dgm:spPr/>
    </dgm:pt>
    <dgm:pt modelId="{33DE2FB4-8044-4148-8024-16B67F12A722}" type="pres">
      <dgm:prSet presAssocID="{EED06B5D-9ECF-413E-B70F-3F8EFCA5E515}" presName="Composite" presStyleCnt="0"/>
      <dgm:spPr/>
    </dgm:pt>
    <dgm:pt modelId="{B95ECBAA-31E7-4B60-AE9F-1FF469C21801}" type="pres">
      <dgm:prSet presAssocID="{EED06B5D-9ECF-413E-B70F-3F8EFCA5E515}"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3680" r="36820"/>
          <a:stretch/>
        </a:blipFill>
      </dgm:spPr>
      <dgm:extLst>
        <a:ext uri="{E40237B7-FDA0-4F09-8148-C483321AD2D9}">
          <dgm14:cNvPr xmlns:dgm14="http://schemas.microsoft.com/office/drawing/2010/diagram" id="0" name="" descr="Latin students sitting in a row and using laptop computers."/>
        </a:ext>
      </dgm:extLst>
    </dgm:pt>
    <dgm:pt modelId="{465F30C2-CF77-4997-9A3D-692F0BC9990E}" type="pres">
      <dgm:prSet presAssocID="{EED06B5D-9ECF-413E-B70F-3F8EFCA5E515}" presName="Subtitle" presStyleLbl="revTx" presStyleIdx="2" presStyleCnt="6">
        <dgm:presLayoutVars>
          <dgm:chMax val="0"/>
          <dgm:bulletEnabled/>
        </dgm:presLayoutVars>
      </dgm:prSet>
      <dgm:spPr/>
    </dgm:pt>
    <dgm:pt modelId="{E1CF30E9-6198-4C35-A645-24828E49092F}" type="pres">
      <dgm:prSet presAssocID="{EED06B5D-9ECF-413E-B70F-3F8EFCA5E515}" presName="Description" presStyleLbl="revTx" presStyleIdx="3" presStyleCnt="6">
        <dgm:presLayoutVars>
          <dgm:bulletEnabled/>
        </dgm:presLayoutVars>
      </dgm:prSet>
      <dgm:spPr/>
    </dgm:pt>
    <dgm:pt modelId="{03ED3A9F-6F02-4EC2-B1CB-1DABB2CAA8DD}" type="pres">
      <dgm:prSet presAssocID="{B4430784-20C3-419C-AA12-5834AA8BD290}" presName="sibTrans" presStyleLbl="sibTrans2D1" presStyleIdx="0" presStyleCnt="0"/>
      <dgm:spPr/>
    </dgm:pt>
    <dgm:pt modelId="{A8931A00-1751-46D8-9ADE-979F960BE3D7}" type="pres">
      <dgm:prSet presAssocID="{EF750B05-4F69-4C6B-BC30-B19E18A80785}" presName="Composite" presStyleCnt="0"/>
      <dgm:spPr/>
    </dgm:pt>
    <dgm:pt modelId="{6C363C19-EA5C-4AA6-A770-6689E8DA4A00}" type="pres">
      <dgm:prSet presAssocID="{EF750B05-4F69-4C6B-BC30-B19E18A80785}"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t="10148" r="-7" b="20847"/>
          <a:stretch/>
        </a:blipFill>
      </dgm:spPr>
      <dgm:extLst>
        <a:ext uri="{E40237B7-FDA0-4F09-8148-C483321AD2D9}">
          <dgm14:cNvPr xmlns:dgm14="http://schemas.microsoft.com/office/drawing/2010/diagram" id="0" name="" descr="Group of students reading open books, standing and sitting on stairs indoors"/>
        </a:ext>
      </dgm:extLst>
    </dgm:pt>
    <dgm:pt modelId="{B7C458CB-6207-46C4-BE0B-6B9721DD92E5}" type="pres">
      <dgm:prSet presAssocID="{EF750B05-4F69-4C6B-BC30-B19E18A80785}" presName="Subtitle" presStyleLbl="revTx" presStyleIdx="4" presStyleCnt="6">
        <dgm:presLayoutVars>
          <dgm:chMax val="0"/>
          <dgm:bulletEnabled/>
        </dgm:presLayoutVars>
      </dgm:prSet>
      <dgm:spPr/>
    </dgm:pt>
    <dgm:pt modelId="{751FA0D8-7E5D-4EAD-8AD8-213D08407AB9}" type="pres">
      <dgm:prSet presAssocID="{EF750B05-4F69-4C6B-BC30-B19E18A80785}" presName="Description" presStyleLbl="revTx" presStyleIdx="5" presStyleCnt="6">
        <dgm:presLayoutVars>
          <dgm:bulletEnabled/>
        </dgm:presLayoutVars>
      </dgm:prSet>
      <dgm:spPr/>
    </dgm:pt>
  </dgm:ptLst>
  <dgm:cxnLst>
    <dgm:cxn modelId="{4BB26D03-4974-48E7-8792-B782243EA28C}" type="presOf" srcId="{1BA516EE-3867-4AAD-B4F0-BA96BF26E7A0}" destId="{7F35B4A2-1758-432B-B911-E01E2D698D4E}" srcOrd="0" destOrd="0" presId="urn:microsoft.com/office/officeart/2024/3/layout/verticalVisualTextBlock1"/>
    <dgm:cxn modelId="{00328D08-9109-4667-B828-DAE657534BC5}" type="presOf" srcId="{AF6C7EAB-42F8-4D4C-AF96-269819C03AA5}" destId="{6FB29CA0-C142-494B-8AB6-53A6A5EC3DFA}" srcOrd="0" destOrd="0" presId="urn:microsoft.com/office/officeart/2024/3/layout/verticalVisualTextBlock1"/>
    <dgm:cxn modelId="{2DF2AE24-36F3-48CD-9600-418AE4C7C0F8}" type="presOf" srcId="{B4430784-20C3-419C-AA12-5834AA8BD290}" destId="{03ED3A9F-6F02-4EC2-B1CB-1DABB2CAA8DD}" srcOrd="0" destOrd="0" presId="urn:microsoft.com/office/officeart/2024/3/layout/verticalVisualTextBlock1"/>
    <dgm:cxn modelId="{FEFFD038-73BD-4761-AE44-29FE2E247AB6}" srcId="{EF750B05-4F69-4C6B-BC30-B19E18A80785}" destId="{40AFD29C-593A-4212-943D-DDB25E897FED}" srcOrd="0" destOrd="0" parTransId="{F83FA4C8-5447-4B9A-900F-EBA5373736CE}" sibTransId="{EF5530B6-1A24-4D82-8452-24164417AE72}"/>
    <dgm:cxn modelId="{B7592D3C-1FE8-4C98-AA49-71D4263EC8D5}" srcId="{1BA516EE-3867-4AAD-B4F0-BA96BF26E7A0}" destId="{AF6C7EAB-42F8-4D4C-AF96-269819C03AA5}" srcOrd="0" destOrd="0" parTransId="{23CE94AC-8278-44B5-B9BF-BEA1B3F90FF8}" sibTransId="{ED00CD54-BDA4-481C-83C9-00FE8FDE4909}"/>
    <dgm:cxn modelId="{E8C5265B-A7A9-43C6-B76A-5E6DE1E7CCAD}" type="presOf" srcId="{ED00CD54-BDA4-481C-83C9-00FE8FDE4909}" destId="{F3292A53-6DF2-4B65-83CE-A2982E69A7AB}" srcOrd="0" destOrd="0" presId="urn:microsoft.com/office/officeart/2024/3/layout/verticalVisualTextBlock1"/>
    <dgm:cxn modelId="{941D3964-58DC-4CE5-8DB6-DE04719DF8E6}" srcId="{1BA516EE-3867-4AAD-B4F0-BA96BF26E7A0}" destId="{EF750B05-4F69-4C6B-BC30-B19E18A80785}" srcOrd="2" destOrd="0" parTransId="{24A6A577-480B-4C6E-A33D-CBD6826B42A3}" sibTransId="{70E8AD60-96C5-4903-A39B-77237383D2C9}"/>
    <dgm:cxn modelId="{36D9CC64-F2F7-4D32-BF0E-E0BCA1D9E151}" type="presOf" srcId="{EED06B5D-9ECF-413E-B70F-3F8EFCA5E515}" destId="{465F30C2-CF77-4997-9A3D-692F0BC9990E}" srcOrd="0" destOrd="0" presId="urn:microsoft.com/office/officeart/2024/3/layout/verticalVisualTextBlock1"/>
    <dgm:cxn modelId="{8E3E1678-BF28-4A9C-862B-68C115A781C1}" type="presOf" srcId="{EF750B05-4F69-4C6B-BC30-B19E18A80785}" destId="{B7C458CB-6207-46C4-BE0B-6B9721DD92E5}" srcOrd="0" destOrd="0" presId="urn:microsoft.com/office/officeart/2024/3/layout/verticalVisualTextBlock1"/>
    <dgm:cxn modelId="{E6EDDC83-9982-4E65-9D02-329A98A77A29}" srcId="{1BA516EE-3867-4AAD-B4F0-BA96BF26E7A0}" destId="{EED06B5D-9ECF-413E-B70F-3F8EFCA5E515}" srcOrd="1" destOrd="0" parTransId="{613D3B24-BC29-44E8-80F1-4977C510C62B}" sibTransId="{B4430784-20C3-419C-AA12-5834AA8BD290}"/>
    <dgm:cxn modelId="{EBC742A7-12FC-4446-B767-523F215F9EBA}" srcId="{EED06B5D-9ECF-413E-B70F-3F8EFCA5E515}" destId="{BFB3EA00-0DC1-44E8-BC08-07F026E94748}" srcOrd="0" destOrd="0" parTransId="{A09961A7-552C-449E-B3C4-E29359CB2996}" sibTransId="{DFB73901-FB39-42EB-8FF2-177AD68A8D0C}"/>
    <dgm:cxn modelId="{81021BC3-F82F-442F-81F9-5BA70F29D341}" type="presOf" srcId="{BFB3EA00-0DC1-44E8-BC08-07F026E94748}" destId="{E1CF30E9-6198-4C35-A645-24828E49092F}" srcOrd="0" destOrd="0" presId="urn:microsoft.com/office/officeart/2024/3/layout/verticalVisualTextBlock1"/>
    <dgm:cxn modelId="{2FAC22EB-8209-4D2E-A1C9-AC483FCD7ED0}" type="presOf" srcId="{19887F8A-F293-4FD7-A5B9-249E87AF3508}" destId="{97AF82FF-77CE-44A4-8345-34BF7897526B}" srcOrd="0" destOrd="0" presId="urn:microsoft.com/office/officeart/2024/3/layout/verticalVisualTextBlock1"/>
    <dgm:cxn modelId="{0E34C0F2-0330-4F06-9AF0-E5D38FC348DA}" srcId="{AF6C7EAB-42F8-4D4C-AF96-269819C03AA5}" destId="{19887F8A-F293-4FD7-A5B9-249E87AF3508}" srcOrd="0" destOrd="0" parTransId="{BBE922DC-5DDD-438E-94AA-9EF8988373EA}" sibTransId="{897AC0DE-CF59-4119-B380-45317453EB9B}"/>
    <dgm:cxn modelId="{AF73F1F4-DEE2-460A-8D1C-1593775D5547}" type="presOf" srcId="{40AFD29C-593A-4212-943D-DDB25E897FED}" destId="{751FA0D8-7E5D-4EAD-8AD8-213D08407AB9}" srcOrd="0" destOrd="0" presId="urn:microsoft.com/office/officeart/2024/3/layout/verticalVisualTextBlock1"/>
    <dgm:cxn modelId="{127D407B-C8FF-4D8F-AE36-327A06511E7E}" type="presParOf" srcId="{7F35B4A2-1758-432B-B911-E01E2D698D4E}" destId="{A3C7E67A-1CB2-4466-B3F5-011C3EC61192}" srcOrd="0" destOrd="0" presId="urn:microsoft.com/office/officeart/2024/3/layout/verticalVisualTextBlock1"/>
    <dgm:cxn modelId="{17A89FAB-D642-44EC-8D7D-D3AED7357253}" type="presParOf" srcId="{A3C7E67A-1CB2-4466-B3F5-011C3EC61192}" destId="{8B0D3BFE-B469-4C8C-98B9-F1518C5E103D}" srcOrd="0" destOrd="0" presId="urn:microsoft.com/office/officeart/2024/3/layout/verticalVisualTextBlock1"/>
    <dgm:cxn modelId="{18AAF4E8-BF08-4366-898E-6582AF9D97AA}" type="presParOf" srcId="{A3C7E67A-1CB2-4466-B3F5-011C3EC61192}" destId="{6FB29CA0-C142-494B-8AB6-53A6A5EC3DFA}" srcOrd="1" destOrd="0" presId="urn:microsoft.com/office/officeart/2024/3/layout/verticalVisualTextBlock1"/>
    <dgm:cxn modelId="{F6ED9900-3228-40D8-9FF7-834165BB71D1}" type="presParOf" srcId="{A3C7E67A-1CB2-4466-B3F5-011C3EC61192}" destId="{97AF82FF-77CE-44A4-8345-34BF7897526B}" srcOrd="2" destOrd="0" presId="urn:microsoft.com/office/officeart/2024/3/layout/verticalVisualTextBlock1"/>
    <dgm:cxn modelId="{CBA658D0-7AE9-4681-8F63-5DCECAC66EC9}" type="presParOf" srcId="{7F35B4A2-1758-432B-B911-E01E2D698D4E}" destId="{F3292A53-6DF2-4B65-83CE-A2982E69A7AB}" srcOrd="1" destOrd="0" presId="urn:microsoft.com/office/officeart/2024/3/layout/verticalVisualTextBlock1"/>
    <dgm:cxn modelId="{3F3F36DE-6F69-486B-9586-4CDC4063A028}" type="presParOf" srcId="{7F35B4A2-1758-432B-B911-E01E2D698D4E}" destId="{33DE2FB4-8044-4148-8024-16B67F12A722}" srcOrd="2" destOrd="0" presId="urn:microsoft.com/office/officeart/2024/3/layout/verticalVisualTextBlock1"/>
    <dgm:cxn modelId="{FF986283-0C10-4635-844C-8776F9AC6228}" type="presParOf" srcId="{33DE2FB4-8044-4148-8024-16B67F12A722}" destId="{B95ECBAA-31E7-4B60-AE9F-1FF469C21801}" srcOrd="0" destOrd="0" presId="urn:microsoft.com/office/officeart/2024/3/layout/verticalVisualTextBlock1"/>
    <dgm:cxn modelId="{44CB8E13-5696-4026-A35B-77A1BCF3B342}" type="presParOf" srcId="{33DE2FB4-8044-4148-8024-16B67F12A722}" destId="{465F30C2-CF77-4997-9A3D-692F0BC9990E}" srcOrd="1" destOrd="0" presId="urn:microsoft.com/office/officeart/2024/3/layout/verticalVisualTextBlock1"/>
    <dgm:cxn modelId="{E2BF100A-51BC-4537-A6CB-F72221EF9483}" type="presParOf" srcId="{33DE2FB4-8044-4148-8024-16B67F12A722}" destId="{E1CF30E9-6198-4C35-A645-24828E49092F}" srcOrd="2" destOrd="0" presId="urn:microsoft.com/office/officeart/2024/3/layout/verticalVisualTextBlock1"/>
    <dgm:cxn modelId="{B253FA9B-8522-44AF-85C8-E6174623A9E8}" type="presParOf" srcId="{7F35B4A2-1758-432B-B911-E01E2D698D4E}" destId="{03ED3A9F-6F02-4EC2-B1CB-1DABB2CAA8DD}" srcOrd="3" destOrd="0" presId="urn:microsoft.com/office/officeart/2024/3/layout/verticalVisualTextBlock1"/>
    <dgm:cxn modelId="{21DE5F85-71F4-4BA9-8CE8-777BE1AC42A0}" type="presParOf" srcId="{7F35B4A2-1758-432B-B911-E01E2D698D4E}" destId="{A8931A00-1751-46D8-9ADE-979F960BE3D7}" srcOrd="4" destOrd="0" presId="urn:microsoft.com/office/officeart/2024/3/layout/verticalVisualTextBlock1"/>
    <dgm:cxn modelId="{31665667-125F-4052-8131-6F55D36909AD}" type="presParOf" srcId="{A8931A00-1751-46D8-9ADE-979F960BE3D7}" destId="{6C363C19-EA5C-4AA6-A770-6689E8DA4A00}" srcOrd="0" destOrd="0" presId="urn:microsoft.com/office/officeart/2024/3/layout/verticalVisualTextBlock1"/>
    <dgm:cxn modelId="{072E3DBD-A70C-4697-B5F2-13EF84EDA53A}" type="presParOf" srcId="{A8931A00-1751-46D8-9ADE-979F960BE3D7}" destId="{B7C458CB-6207-46C4-BE0B-6B9721DD92E5}" srcOrd="1" destOrd="0" presId="urn:microsoft.com/office/officeart/2024/3/layout/verticalVisualTextBlock1"/>
    <dgm:cxn modelId="{4E303DD7-97C8-474E-B729-1121673D8D39}" type="presParOf" srcId="{A8931A00-1751-46D8-9ADE-979F960BE3D7}" destId="{751FA0D8-7E5D-4EAD-8AD8-213D08407AB9}"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EBDE3C-F15F-439D-8D3A-0338423B32D4}"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42BF8C29-8609-49E9-B8DD-632C2187D565}">
      <dgm:prSet custT="1"/>
      <dgm:spPr/>
      <dgm:t>
        <a:bodyPr/>
        <a:lstStyle/>
        <a:p>
          <a:pPr>
            <a:lnSpc>
              <a:spcPct val="100000"/>
            </a:lnSpc>
            <a:defRPr b="1"/>
          </a:pPr>
          <a:r>
            <a:rPr lang="en-US" sz="2000" dirty="0"/>
            <a:t>Multifaceted Support Approach</a:t>
          </a:r>
        </a:p>
      </dgm:t>
    </dgm:pt>
    <dgm:pt modelId="{6CF9FFC3-F7DA-40B4-A941-7587923BB0F8}" type="parTrans" cxnId="{624FB475-B4A8-43D8-B012-5DA1B6C80E8E}">
      <dgm:prSet/>
      <dgm:spPr/>
      <dgm:t>
        <a:bodyPr/>
        <a:lstStyle/>
        <a:p>
          <a:endParaRPr lang="en-US"/>
        </a:p>
      </dgm:t>
    </dgm:pt>
    <dgm:pt modelId="{2B13C82F-2BC8-4CA9-842D-AE4A95541B44}" type="sibTrans" cxnId="{624FB475-B4A8-43D8-B012-5DA1B6C80E8E}">
      <dgm:prSet/>
      <dgm:spPr/>
      <dgm:t>
        <a:bodyPr/>
        <a:lstStyle/>
        <a:p>
          <a:pPr>
            <a:lnSpc>
              <a:spcPct val="100000"/>
            </a:lnSpc>
            <a:defRPr b="1"/>
          </a:pPr>
          <a:endParaRPr lang="en-US"/>
        </a:p>
      </dgm:t>
    </dgm:pt>
    <dgm:pt modelId="{6E8DEFBA-993E-4A7F-A181-23664B4E2BF3}">
      <dgm:prSet custT="1"/>
      <dgm:spPr/>
      <dgm:t>
        <a:bodyPr/>
        <a:lstStyle/>
        <a:p>
          <a:pPr>
            <a:lnSpc>
              <a:spcPct val="100000"/>
            </a:lnSpc>
          </a:pPr>
          <a:r>
            <a:rPr lang="en-US" sz="2000" dirty="0"/>
            <a:t>A comprehensive approach is necessary to address students’ academic, and social-emotional needs.</a:t>
          </a:r>
        </a:p>
      </dgm:t>
    </dgm:pt>
    <dgm:pt modelId="{9C0F3182-A756-4F12-BC9E-A28E686F3FA7}" type="parTrans" cxnId="{73DF65AC-0CEF-422D-85DB-C0F61616FD41}">
      <dgm:prSet/>
      <dgm:spPr/>
      <dgm:t>
        <a:bodyPr/>
        <a:lstStyle/>
        <a:p>
          <a:endParaRPr lang="en-US"/>
        </a:p>
      </dgm:t>
    </dgm:pt>
    <dgm:pt modelId="{F94EA894-66F0-4BCB-8CAA-5A6C17B93BFF}" type="sibTrans" cxnId="{73DF65AC-0CEF-422D-85DB-C0F61616FD41}">
      <dgm:prSet/>
      <dgm:spPr/>
      <dgm:t>
        <a:bodyPr/>
        <a:lstStyle/>
        <a:p>
          <a:endParaRPr lang="en-US"/>
        </a:p>
      </dgm:t>
    </dgm:pt>
    <dgm:pt modelId="{E439C8B5-D5D0-4726-9996-BDDD2208AED1}">
      <dgm:prSet custT="1"/>
      <dgm:spPr/>
      <dgm:t>
        <a:bodyPr/>
        <a:lstStyle/>
        <a:p>
          <a:pPr>
            <a:lnSpc>
              <a:spcPct val="100000"/>
            </a:lnSpc>
            <a:defRPr b="1"/>
          </a:pPr>
          <a:r>
            <a:rPr lang="en-US" sz="2000" dirty="0"/>
            <a:t>Collaboration Among Stakeholders</a:t>
          </a:r>
        </a:p>
      </dgm:t>
    </dgm:pt>
    <dgm:pt modelId="{29CBCB65-126D-467E-87F4-21ADE4AF2AD3}" type="parTrans" cxnId="{39E59F11-CFAD-4659-8AED-5C018867D1AC}">
      <dgm:prSet/>
      <dgm:spPr/>
      <dgm:t>
        <a:bodyPr/>
        <a:lstStyle/>
        <a:p>
          <a:endParaRPr lang="en-US"/>
        </a:p>
      </dgm:t>
    </dgm:pt>
    <dgm:pt modelId="{D7BF9510-CC2F-4B5D-AA70-BCEA35E4C5DA}" type="sibTrans" cxnId="{39E59F11-CFAD-4659-8AED-5C018867D1AC}">
      <dgm:prSet/>
      <dgm:spPr/>
      <dgm:t>
        <a:bodyPr/>
        <a:lstStyle/>
        <a:p>
          <a:pPr>
            <a:lnSpc>
              <a:spcPct val="100000"/>
            </a:lnSpc>
            <a:defRPr b="1"/>
          </a:pPr>
          <a:endParaRPr lang="en-US"/>
        </a:p>
      </dgm:t>
    </dgm:pt>
    <dgm:pt modelId="{9377EAEC-CB63-4983-AE76-CFD831DDB0A6}">
      <dgm:prSet custT="1"/>
      <dgm:spPr/>
      <dgm:t>
        <a:bodyPr/>
        <a:lstStyle/>
        <a:p>
          <a:pPr>
            <a:lnSpc>
              <a:spcPct val="100000"/>
            </a:lnSpc>
          </a:pPr>
          <a:r>
            <a:rPr lang="en-US" sz="2000" dirty="0"/>
            <a:t>Collaboration among families, educators, and community is essential to  a supportive learning environment.</a:t>
          </a:r>
        </a:p>
      </dgm:t>
    </dgm:pt>
    <dgm:pt modelId="{9C83091D-3905-485D-B7A7-D44B58EB2B94}" type="parTrans" cxnId="{481E9AC5-E8CB-4B5E-9863-98E245F18FE4}">
      <dgm:prSet/>
      <dgm:spPr/>
      <dgm:t>
        <a:bodyPr/>
        <a:lstStyle/>
        <a:p>
          <a:endParaRPr lang="en-US"/>
        </a:p>
      </dgm:t>
    </dgm:pt>
    <dgm:pt modelId="{8657E46A-EC47-43B7-B85E-432190EC378F}" type="sibTrans" cxnId="{481E9AC5-E8CB-4B5E-9863-98E245F18FE4}">
      <dgm:prSet/>
      <dgm:spPr/>
      <dgm:t>
        <a:bodyPr/>
        <a:lstStyle/>
        <a:p>
          <a:endParaRPr lang="en-US"/>
        </a:p>
      </dgm:t>
    </dgm:pt>
    <dgm:pt modelId="{B3E9C70D-BBCD-4B0E-8DAB-21370F936AE9}">
      <dgm:prSet custT="1"/>
      <dgm:spPr/>
      <dgm:t>
        <a:bodyPr/>
        <a:lstStyle/>
        <a:p>
          <a:pPr>
            <a:lnSpc>
              <a:spcPct val="100000"/>
            </a:lnSpc>
            <a:defRPr b="1"/>
          </a:pPr>
          <a:r>
            <a:rPr lang="en-US" sz="2000" dirty="0"/>
            <a:t>Empowering Students</a:t>
          </a:r>
        </a:p>
      </dgm:t>
    </dgm:pt>
    <dgm:pt modelId="{B283FA51-F024-44AB-8D56-B569EA83F2BD}" type="parTrans" cxnId="{F6577997-ADDF-4C6E-962E-1C7E6BD08E89}">
      <dgm:prSet/>
      <dgm:spPr/>
      <dgm:t>
        <a:bodyPr/>
        <a:lstStyle/>
        <a:p>
          <a:endParaRPr lang="en-US"/>
        </a:p>
      </dgm:t>
    </dgm:pt>
    <dgm:pt modelId="{EE9ADFED-F1EB-41B3-8FDA-69C6BA70C35B}" type="sibTrans" cxnId="{F6577997-ADDF-4C6E-962E-1C7E6BD08E89}">
      <dgm:prSet/>
      <dgm:spPr/>
      <dgm:t>
        <a:bodyPr/>
        <a:lstStyle/>
        <a:p>
          <a:endParaRPr lang="en-US"/>
        </a:p>
      </dgm:t>
    </dgm:pt>
    <dgm:pt modelId="{159E5CEC-2B23-474E-8EA9-90A71D5C6E0F}">
      <dgm:prSet custT="1"/>
      <dgm:spPr/>
      <dgm:t>
        <a:bodyPr/>
        <a:lstStyle/>
        <a:p>
          <a:pPr>
            <a:lnSpc>
              <a:spcPct val="100000"/>
            </a:lnSpc>
          </a:pPr>
          <a:r>
            <a:rPr lang="en-US" sz="2000" dirty="0"/>
            <a:t>An appropriate environment may empower students to achieve success in their academic, social, and life journeys.</a:t>
          </a:r>
        </a:p>
      </dgm:t>
    </dgm:pt>
    <dgm:pt modelId="{AA7D135D-2963-41D8-A252-046A7C92E163}" type="parTrans" cxnId="{9A416C94-1D4C-43CD-BA54-83127F66E992}">
      <dgm:prSet/>
      <dgm:spPr/>
      <dgm:t>
        <a:bodyPr/>
        <a:lstStyle/>
        <a:p>
          <a:endParaRPr lang="en-US"/>
        </a:p>
      </dgm:t>
    </dgm:pt>
    <dgm:pt modelId="{AE8A7969-9C30-4D9F-AB72-AEBEC328B73F}" type="sibTrans" cxnId="{9A416C94-1D4C-43CD-BA54-83127F66E992}">
      <dgm:prSet/>
      <dgm:spPr/>
      <dgm:t>
        <a:bodyPr/>
        <a:lstStyle/>
        <a:p>
          <a:endParaRPr lang="en-US"/>
        </a:p>
      </dgm:t>
    </dgm:pt>
    <dgm:pt modelId="{A114A326-0584-453D-B9B0-460F82999665}" type="pres">
      <dgm:prSet presAssocID="{53EBDE3C-F15F-439D-8D3A-0338423B32D4}" presName="Name0" presStyleCnt="0">
        <dgm:presLayoutVars>
          <dgm:dir/>
          <dgm:resizeHandles val="exact"/>
        </dgm:presLayoutVars>
      </dgm:prSet>
      <dgm:spPr/>
    </dgm:pt>
    <dgm:pt modelId="{BE9E4C5F-21D6-4390-848F-2A8FDE49D1C9}" type="pres">
      <dgm:prSet presAssocID="{42BF8C29-8609-49E9-B8DD-632C2187D565}" presName="compNode" presStyleCnt="0"/>
      <dgm:spPr/>
    </dgm:pt>
    <dgm:pt modelId="{0A14D570-BE5D-48B6-8088-67000B79262F}" type="pres">
      <dgm:prSet presAssocID="{42BF8C29-8609-49E9-B8DD-632C2187D565}" presName="pictRect" presStyleLbl="revTx" presStyleIdx="0" presStyleCnt="6">
        <dgm:presLayoutVars>
          <dgm:chMax val="0"/>
          <dgm:bulletEnabled/>
        </dgm:presLayoutVars>
      </dgm:prSet>
      <dgm:spPr/>
    </dgm:pt>
    <dgm:pt modelId="{557841CD-8BBB-44E7-96C1-D4BAD048EB61}" type="pres">
      <dgm:prSet presAssocID="{42BF8C29-8609-49E9-B8DD-632C2187D565}" presName="textRect" presStyleLbl="revTx" presStyleIdx="1" presStyleCnt="6">
        <dgm:presLayoutVars>
          <dgm:bulletEnabled/>
        </dgm:presLayoutVars>
      </dgm:prSet>
      <dgm:spPr/>
    </dgm:pt>
    <dgm:pt modelId="{F34BB5B8-86FC-4AC5-A9A7-621488778DB4}" type="pres">
      <dgm:prSet presAssocID="{2B13C82F-2BC8-4CA9-842D-AE4A95541B44}" presName="sibTrans" presStyleLbl="sibTrans2D1" presStyleIdx="0" presStyleCnt="0"/>
      <dgm:spPr/>
    </dgm:pt>
    <dgm:pt modelId="{BE132571-B829-486B-95BE-79F699862407}" type="pres">
      <dgm:prSet presAssocID="{E439C8B5-D5D0-4726-9996-BDDD2208AED1}" presName="compNode" presStyleCnt="0"/>
      <dgm:spPr/>
    </dgm:pt>
    <dgm:pt modelId="{AF22A9AC-A8E4-4BE7-AE2E-C4BE8BD23270}" type="pres">
      <dgm:prSet presAssocID="{E439C8B5-D5D0-4726-9996-BDDD2208AED1}" presName="pictRect" presStyleLbl="revTx" presStyleIdx="2" presStyleCnt="6">
        <dgm:presLayoutVars>
          <dgm:chMax val="0"/>
          <dgm:bulletEnabled/>
        </dgm:presLayoutVars>
      </dgm:prSet>
      <dgm:spPr/>
    </dgm:pt>
    <dgm:pt modelId="{9A06B97D-81C3-416F-9815-958B42D3B2C5}" type="pres">
      <dgm:prSet presAssocID="{E439C8B5-D5D0-4726-9996-BDDD2208AED1}" presName="textRect" presStyleLbl="revTx" presStyleIdx="3" presStyleCnt="6" custScaleY="94286">
        <dgm:presLayoutVars>
          <dgm:bulletEnabled/>
        </dgm:presLayoutVars>
      </dgm:prSet>
      <dgm:spPr/>
    </dgm:pt>
    <dgm:pt modelId="{A91A98DF-E224-410C-8312-CA2BE9F73814}" type="pres">
      <dgm:prSet presAssocID="{D7BF9510-CC2F-4B5D-AA70-BCEA35E4C5DA}" presName="sibTrans" presStyleLbl="sibTrans2D1" presStyleIdx="0" presStyleCnt="0"/>
      <dgm:spPr/>
    </dgm:pt>
    <dgm:pt modelId="{8815C8B6-B1E3-4162-ACFE-C0B7E00D495B}" type="pres">
      <dgm:prSet presAssocID="{B3E9C70D-BBCD-4B0E-8DAB-21370F936AE9}" presName="compNode" presStyleCnt="0"/>
      <dgm:spPr/>
    </dgm:pt>
    <dgm:pt modelId="{DC0B7476-7379-436E-B07A-42479DBB037A}" type="pres">
      <dgm:prSet presAssocID="{B3E9C70D-BBCD-4B0E-8DAB-21370F936AE9}" presName="pictRect" presStyleLbl="revTx" presStyleIdx="4" presStyleCnt="6">
        <dgm:presLayoutVars>
          <dgm:chMax val="0"/>
          <dgm:bulletEnabled/>
        </dgm:presLayoutVars>
      </dgm:prSet>
      <dgm:spPr/>
    </dgm:pt>
    <dgm:pt modelId="{3A88F0FA-C514-47E7-A4D6-278176C9C6F3}" type="pres">
      <dgm:prSet presAssocID="{B3E9C70D-BBCD-4B0E-8DAB-21370F936AE9}" presName="textRect" presStyleLbl="revTx" presStyleIdx="5" presStyleCnt="6" custScaleY="134071">
        <dgm:presLayoutVars>
          <dgm:bulletEnabled/>
        </dgm:presLayoutVars>
      </dgm:prSet>
      <dgm:spPr/>
    </dgm:pt>
  </dgm:ptLst>
  <dgm:cxnLst>
    <dgm:cxn modelId="{566D4900-3742-4538-A9A2-0133EC9062A6}" type="presOf" srcId="{B3E9C70D-BBCD-4B0E-8DAB-21370F936AE9}" destId="{DC0B7476-7379-436E-B07A-42479DBB037A}" srcOrd="0" destOrd="0" presId="urn:microsoft.com/office/officeart/2024/3/layout/hArchList1"/>
    <dgm:cxn modelId="{E89AC806-03B6-442E-A61D-74AE3661C66E}" type="presOf" srcId="{2B13C82F-2BC8-4CA9-842D-AE4A95541B44}" destId="{F34BB5B8-86FC-4AC5-A9A7-621488778DB4}" srcOrd="0" destOrd="0" presId="urn:microsoft.com/office/officeart/2024/3/layout/hArchList1"/>
    <dgm:cxn modelId="{39E59F11-CFAD-4659-8AED-5C018867D1AC}" srcId="{53EBDE3C-F15F-439D-8D3A-0338423B32D4}" destId="{E439C8B5-D5D0-4726-9996-BDDD2208AED1}" srcOrd="1" destOrd="0" parTransId="{29CBCB65-126D-467E-87F4-21ADE4AF2AD3}" sibTransId="{D7BF9510-CC2F-4B5D-AA70-BCEA35E4C5DA}"/>
    <dgm:cxn modelId="{BC777E28-13B9-48D4-83D6-A235E556C2B4}" type="presOf" srcId="{42BF8C29-8609-49E9-B8DD-632C2187D565}" destId="{0A14D570-BE5D-48B6-8088-67000B79262F}" srcOrd="0" destOrd="0" presId="urn:microsoft.com/office/officeart/2024/3/layout/hArchList1"/>
    <dgm:cxn modelId="{0C2AED38-2B60-407B-BA8B-DB8C80A12699}" type="presOf" srcId="{9377EAEC-CB63-4983-AE76-CFD831DDB0A6}" destId="{9A06B97D-81C3-416F-9815-958B42D3B2C5}" srcOrd="0" destOrd="0" presId="urn:microsoft.com/office/officeart/2024/3/layout/hArchList1"/>
    <dgm:cxn modelId="{624FB475-B4A8-43D8-B012-5DA1B6C80E8E}" srcId="{53EBDE3C-F15F-439D-8D3A-0338423B32D4}" destId="{42BF8C29-8609-49E9-B8DD-632C2187D565}" srcOrd="0" destOrd="0" parTransId="{6CF9FFC3-F7DA-40B4-A941-7587923BB0F8}" sibTransId="{2B13C82F-2BC8-4CA9-842D-AE4A95541B44}"/>
    <dgm:cxn modelId="{11EBCD93-81AB-426E-898E-BBB60A2EC44F}" type="presOf" srcId="{E439C8B5-D5D0-4726-9996-BDDD2208AED1}" destId="{AF22A9AC-A8E4-4BE7-AE2E-C4BE8BD23270}" srcOrd="0" destOrd="0" presId="urn:microsoft.com/office/officeart/2024/3/layout/hArchList1"/>
    <dgm:cxn modelId="{9A416C94-1D4C-43CD-BA54-83127F66E992}" srcId="{B3E9C70D-BBCD-4B0E-8DAB-21370F936AE9}" destId="{159E5CEC-2B23-474E-8EA9-90A71D5C6E0F}" srcOrd="0" destOrd="0" parTransId="{AA7D135D-2963-41D8-A252-046A7C92E163}" sibTransId="{AE8A7969-9C30-4D9F-AB72-AEBEC328B73F}"/>
    <dgm:cxn modelId="{F6577997-ADDF-4C6E-962E-1C7E6BD08E89}" srcId="{53EBDE3C-F15F-439D-8D3A-0338423B32D4}" destId="{B3E9C70D-BBCD-4B0E-8DAB-21370F936AE9}" srcOrd="2" destOrd="0" parTransId="{B283FA51-F024-44AB-8D56-B569EA83F2BD}" sibTransId="{EE9ADFED-F1EB-41B3-8FDA-69C6BA70C35B}"/>
    <dgm:cxn modelId="{DFF994A4-28DD-4D6D-873D-4545DAF2CD55}" type="presOf" srcId="{D7BF9510-CC2F-4B5D-AA70-BCEA35E4C5DA}" destId="{A91A98DF-E224-410C-8312-CA2BE9F73814}" srcOrd="0" destOrd="0" presId="urn:microsoft.com/office/officeart/2024/3/layout/hArchList1"/>
    <dgm:cxn modelId="{868CD8A9-1179-469E-B9FB-291495C088D9}" type="presOf" srcId="{159E5CEC-2B23-474E-8EA9-90A71D5C6E0F}" destId="{3A88F0FA-C514-47E7-A4D6-278176C9C6F3}" srcOrd="0" destOrd="0" presId="urn:microsoft.com/office/officeart/2024/3/layout/hArchList1"/>
    <dgm:cxn modelId="{73DF65AC-0CEF-422D-85DB-C0F61616FD41}" srcId="{42BF8C29-8609-49E9-B8DD-632C2187D565}" destId="{6E8DEFBA-993E-4A7F-A181-23664B4E2BF3}" srcOrd="0" destOrd="0" parTransId="{9C0F3182-A756-4F12-BC9E-A28E686F3FA7}" sibTransId="{F94EA894-66F0-4BCB-8CAA-5A6C17B93BFF}"/>
    <dgm:cxn modelId="{90327DB0-E627-43F2-B6D1-11ACFC719F86}" type="presOf" srcId="{53EBDE3C-F15F-439D-8D3A-0338423B32D4}" destId="{A114A326-0584-453D-B9B0-460F82999665}" srcOrd="0" destOrd="0" presId="urn:microsoft.com/office/officeart/2024/3/layout/hArchList1"/>
    <dgm:cxn modelId="{481E9AC5-E8CB-4B5E-9863-98E245F18FE4}" srcId="{E439C8B5-D5D0-4726-9996-BDDD2208AED1}" destId="{9377EAEC-CB63-4983-AE76-CFD831DDB0A6}" srcOrd="0" destOrd="0" parTransId="{9C83091D-3905-485D-B7A7-D44B58EB2B94}" sibTransId="{8657E46A-EC47-43B7-B85E-432190EC378F}"/>
    <dgm:cxn modelId="{33D1CFCB-BFF5-4A5B-B3DC-6B0DA871C26C}" type="presOf" srcId="{6E8DEFBA-993E-4A7F-A181-23664B4E2BF3}" destId="{557841CD-8BBB-44E7-96C1-D4BAD048EB61}" srcOrd="0" destOrd="0" presId="urn:microsoft.com/office/officeart/2024/3/layout/hArchList1"/>
    <dgm:cxn modelId="{8A7DF03C-FC89-483E-96ED-ADEC6A8FC090}" type="presParOf" srcId="{A114A326-0584-453D-B9B0-460F82999665}" destId="{BE9E4C5F-21D6-4390-848F-2A8FDE49D1C9}" srcOrd="0" destOrd="0" presId="urn:microsoft.com/office/officeart/2024/3/layout/hArchList1"/>
    <dgm:cxn modelId="{49B55DD1-87EE-4019-820F-CE06ABB56A30}" type="presParOf" srcId="{BE9E4C5F-21D6-4390-848F-2A8FDE49D1C9}" destId="{0A14D570-BE5D-48B6-8088-67000B79262F}" srcOrd="0" destOrd="0" presId="urn:microsoft.com/office/officeart/2024/3/layout/hArchList1"/>
    <dgm:cxn modelId="{6223CF5D-570D-44B4-BD5E-9EDDFFA3B5B4}" type="presParOf" srcId="{BE9E4C5F-21D6-4390-848F-2A8FDE49D1C9}" destId="{557841CD-8BBB-44E7-96C1-D4BAD048EB61}" srcOrd="1" destOrd="0" presId="urn:microsoft.com/office/officeart/2024/3/layout/hArchList1"/>
    <dgm:cxn modelId="{25065AB6-00F5-4E3F-934E-D2F6EC54C1A3}" type="presParOf" srcId="{A114A326-0584-453D-B9B0-460F82999665}" destId="{F34BB5B8-86FC-4AC5-A9A7-621488778DB4}" srcOrd="1" destOrd="0" presId="urn:microsoft.com/office/officeart/2024/3/layout/hArchList1"/>
    <dgm:cxn modelId="{37596144-8AA9-46D5-A1CC-889ACF3C9DD5}" type="presParOf" srcId="{A114A326-0584-453D-B9B0-460F82999665}" destId="{BE132571-B829-486B-95BE-79F699862407}" srcOrd="2" destOrd="0" presId="urn:microsoft.com/office/officeart/2024/3/layout/hArchList1"/>
    <dgm:cxn modelId="{6B08B1CB-D851-427A-9462-929F2C494EDD}" type="presParOf" srcId="{BE132571-B829-486B-95BE-79F699862407}" destId="{AF22A9AC-A8E4-4BE7-AE2E-C4BE8BD23270}" srcOrd="0" destOrd="0" presId="urn:microsoft.com/office/officeart/2024/3/layout/hArchList1"/>
    <dgm:cxn modelId="{825AD7A2-77AE-46D6-8877-A3275A203A58}" type="presParOf" srcId="{BE132571-B829-486B-95BE-79F699862407}" destId="{9A06B97D-81C3-416F-9815-958B42D3B2C5}" srcOrd="1" destOrd="0" presId="urn:microsoft.com/office/officeart/2024/3/layout/hArchList1"/>
    <dgm:cxn modelId="{DA818C5D-6C85-4E23-8A74-E0F1F58C5D73}" type="presParOf" srcId="{A114A326-0584-453D-B9B0-460F82999665}" destId="{A91A98DF-E224-410C-8312-CA2BE9F73814}" srcOrd="3" destOrd="0" presId="urn:microsoft.com/office/officeart/2024/3/layout/hArchList1"/>
    <dgm:cxn modelId="{EE9223F5-E172-41D6-B7D6-57D7D707ED09}" type="presParOf" srcId="{A114A326-0584-453D-B9B0-460F82999665}" destId="{8815C8B6-B1E3-4162-ACFE-C0B7E00D495B}" srcOrd="4" destOrd="0" presId="urn:microsoft.com/office/officeart/2024/3/layout/hArchList1"/>
    <dgm:cxn modelId="{DEC3C388-A891-4BF4-8CB9-BE875FDCBF07}" type="presParOf" srcId="{8815C8B6-B1E3-4162-ACFE-C0B7E00D495B}" destId="{DC0B7476-7379-436E-B07A-42479DBB037A}" srcOrd="0" destOrd="0" presId="urn:microsoft.com/office/officeart/2024/3/layout/hArchList1"/>
    <dgm:cxn modelId="{DC60D344-6A6F-4F66-ACE6-E8BE8645DA9D}" type="presParOf" srcId="{8815C8B6-B1E3-4162-ACFE-C0B7E00D495B}" destId="{3A88F0FA-C514-47E7-A4D6-278176C9C6F3}"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C1A8C-7B41-4364-9318-2C361CF2B632}">
      <dsp:nvSpPr>
        <dsp:cNvPr id="0" name=""/>
        <dsp:cNvSpPr/>
      </dsp:nvSpPr>
      <dsp:spPr>
        <a:xfrm>
          <a:off x="0" y="0"/>
          <a:ext cx="1625975" cy="13954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3257" r="19996" b="4"/>
          <a:stretch/>
        </a:blipFill>
        <a:ln>
          <a:noFill/>
        </a:ln>
        <a:effectLst/>
      </dsp:spPr>
      <dsp:style>
        <a:lnRef idx="0">
          <a:scrgbClr r="0" g="0" b="0"/>
        </a:lnRef>
        <a:fillRef idx="3">
          <a:scrgbClr r="0" g="0" b="0"/>
        </a:fillRef>
        <a:effectRef idx="2">
          <a:scrgbClr r="0" g="0" b="0"/>
        </a:effectRef>
        <a:fontRef idx="minor">
          <a:schemeClr val="lt1"/>
        </a:fontRef>
      </dsp:style>
    </dsp:sp>
    <dsp:sp modelId="{313D3EC5-E549-415D-98A8-9B48106C08E5}">
      <dsp:nvSpPr>
        <dsp:cNvPr id="0" name=""/>
        <dsp:cNvSpPr/>
      </dsp:nvSpPr>
      <dsp:spPr>
        <a:xfrm>
          <a:off x="1860960" y="0"/>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Associated Medical Characteristics</a:t>
          </a:r>
        </a:p>
      </dsp:txBody>
      <dsp:txXfrm>
        <a:off x="1860960" y="0"/>
        <a:ext cx="5170775" cy="346241"/>
      </dsp:txXfrm>
    </dsp:sp>
    <dsp:sp modelId="{366E9798-BB4F-4549-9556-5F8EAC6A2EA3}">
      <dsp:nvSpPr>
        <dsp:cNvPr id="0" name=""/>
        <dsp:cNvSpPr/>
      </dsp:nvSpPr>
      <dsp:spPr>
        <a:xfrm>
          <a:off x="1860960" y="346241"/>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US" sz="2000" kern="1200" dirty="0"/>
            <a:t>Individuals may present with a variety of physical differences, which can vary widely among affected individuals.</a:t>
          </a:r>
        </a:p>
      </dsp:txBody>
      <dsp:txXfrm>
        <a:off x="1860960" y="346241"/>
        <a:ext cx="5170775" cy="1334718"/>
      </dsp:txXfrm>
    </dsp:sp>
    <dsp:sp modelId="{3F7C126E-9C10-4D0B-91C0-A0176B40CD1A}">
      <dsp:nvSpPr>
        <dsp:cNvPr id="0" name=""/>
        <dsp:cNvSpPr/>
      </dsp:nvSpPr>
      <dsp:spPr>
        <a:xfrm>
          <a:off x="0" y="1815436"/>
          <a:ext cx="1680960" cy="16809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920" r="26582" b="2"/>
          <a:stretch/>
        </a:blipFill>
        <a:ln>
          <a:noFill/>
        </a:ln>
        <a:effectLst/>
      </dsp:spPr>
      <dsp:style>
        <a:lnRef idx="0">
          <a:scrgbClr r="0" g="0" b="0"/>
        </a:lnRef>
        <a:fillRef idx="3">
          <a:scrgbClr r="0" g="0" b="0"/>
        </a:fillRef>
        <a:effectRef idx="2">
          <a:scrgbClr r="0" g="0" b="0"/>
        </a:effectRef>
        <a:fontRef idx="minor">
          <a:schemeClr val="lt1"/>
        </a:fontRef>
      </dsp:style>
    </dsp:sp>
    <dsp:sp modelId="{F906FF7B-6BDE-4D53-85F8-6B89EE9C5C9F}">
      <dsp:nvSpPr>
        <dsp:cNvPr id="0" name=""/>
        <dsp:cNvSpPr/>
      </dsp:nvSpPr>
      <dsp:spPr>
        <a:xfrm>
          <a:off x="1860960" y="1815436"/>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Cognitive Challenges</a:t>
          </a:r>
        </a:p>
      </dsp:txBody>
      <dsp:txXfrm>
        <a:off x="1860960" y="1815436"/>
        <a:ext cx="5170775" cy="346241"/>
      </dsp:txXfrm>
    </dsp:sp>
    <dsp:sp modelId="{C4398E90-AC1A-4810-8EAB-803BBDF3D9AB}">
      <dsp:nvSpPr>
        <dsp:cNvPr id="0" name=""/>
        <dsp:cNvSpPr/>
      </dsp:nvSpPr>
      <dsp:spPr>
        <a:xfrm>
          <a:off x="1860960" y="2161678"/>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US" sz="2000" kern="1200" dirty="0"/>
            <a:t>Learning disabilities are common among individuals with X Y Chromosome Variations, impacting educational experiences</a:t>
          </a:r>
          <a:r>
            <a:rPr lang="en-US" sz="1400" kern="1200" dirty="0"/>
            <a:t>.</a:t>
          </a:r>
        </a:p>
      </dsp:txBody>
      <dsp:txXfrm>
        <a:off x="1860960" y="2161678"/>
        <a:ext cx="5170775" cy="1334718"/>
      </dsp:txXfrm>
    </dsp:sp>
    <dsp:sp modelId="{64A263D0-45AB-4993-A575-2AF230538C10}">
      <dsp:nvSpPr>
        <dsp:cNvPr id="0" name=""/>
        <dsp:cNvSpPr/>
      </dsp:nvSpPr>
      <dsp:spPr>
        <a:xfrm>
          <a:off x="0" y="3630873"/>
          <a:ext cx="1680960" cy="16809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9464" r="13789" b="4"/>
          <a:stretch/>
        </a:blipFill>
        <a:ln>
          <a:noFill/>
        </a:ln>
        <a:effectLst/>
      </dsp:spPr>
      <dsp:style>
        <a:lnRef idx="0">
          <a:scrgbClr r="0" g="0" b="0"/>
        </a:lnRef>
        <a:fillRef idx="3">
          <a:scrgbClr r="0" g="0" b="0"/>
        </a:fillRef>
        <a:effectRef idx="2">
          <a:scrgbClr r="0" g="0" b="0"/>
        </a:effectRef>
        <a:fontRef idx="minor">
          <a:schemeClr val="lt1"/>
        </a:fontRef>
      </dsp:style>
    </dsp:sp>
    <dsp:sp modelId="{16B896F6-19C1-4A71-B443-36952110F298}">
      <dsp:nvSpPr>
        <dsp:cNvPr id="0" name=""/>
        <dsp:cNvSpPr/>
      </dsp:nvSpPr>
      <dsp:spPr>
        <a:xfrm>
          <a:off x="1860960" y="3630873"/>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Emotional and Social Impact</a:t>
          </a:r>
        </a:p>
      </dsp:txBody>
      <dsp:txXfrm>
        <a:off x="1860960" y="3630873"/>
        <a:ext cx="5170775" cy="346241"/>
      </dsp:txXfrm>
    </dsp:sp>
    <dsp:sp modelId="{B536D63F-0224-4324-8D8D-CDF4EF413BE9}">
      <dsp:nvSpPr>
        <dsp:cNvPr id="0" name=""/>
        <dsp:cNvSpPr/>
      </dsp:nvSpPr>
      <dsp:spPr>
        <a:xfrm>
          <a:off x="1860960" y="3977114"/>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US" sz="2000" kern="1200" dirty="0"/>
            <a:t>Social challenges can affect relationships and emotional well-being, making support systems important for quality of life.</a:t>
          </a:r>
          <a:endParaRPr lang="en-US" sz="1400" kern="1200" dirty="0"/>
        </a:p>
      </dsp:txBody>
      <dsp:txXfrm>
        <a:off x="1860960" y="3977114"/>
        <a:ext cx="5170775" cy="1334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06337-EDDF-424A-808E-607DEBF90B5D}">
      <dsp:nvSpPr>
        <dsp:cNvPr id="0" name=""/>
        <dsp:cNvSpPr/>
      </dsp:nvSpPr>
      <dsp:spPr>
        <a:xfrm>
          <a:off x="0" y="0"/>
          <a:ext cx="1680960" cy="16809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t="15248" r="8" b="9"/>
          <a:stretch/>
        </a:blipFill>
        <a:ln>
          <a:noFill/>
        </a:ln>
        <a:effectLst/>
      </dsp:spPr>
      <dsp:style>
        <a:lnRef idx="0">
          <a:scrgbClr r="0" g="0" b="0"/>
        </a:lnRef>
        <a:fillRef idx="3">
          <a:scrgbClr r="0" g="0" b="0"/>
        </a:fillRef>
        <a:effectRef idx="2">
          <a:scrgbClr r="0" g="0" b="0"/>
        </a:effectRef>
        <a:fontRef idx="minor">
          <a:schemeClr val="lt1"/>
        </a:fontRef>
      </dsp:style>
    </dsp:sp>
    <dsp:sp modelId="{559E44E5-F69D-434B-A7DB-7A8CC5596813}">
      <dsp:nvSpPr>
        <dsp:cNvPr id="0" name=""/>
        <dsp:cNvSpPr/>
      </dsp:nvSpPr>
      <dsp:spPr>
        <a:xfrm>
          <a:off x="1860960" y="0"/>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Unique Challenges</a:t>
          </a:r>
        </a:p>
      </dsp:txBody>
      <dsp:txXfrm>
        <a:off x="1860960" y="0"/>
        <a:ext cx="5170775" cy="346241"/>
      </dsp:txXfrm>
    </dsp:sp>
    <dsp:sp modelId="{D2B9B8BF-2650-4AC9-A62F-0C8C585AE9E3}">
      <dsp:nvSpPr>
        <dsp:cNvPr id="0" name=""/>
        <dsp:cNvSpPr/>
      </dsp:nvSpPr>
      <dsp:spPr>
        <a:xfrm>
          <a:off x="1860960" y="375111"/>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US" sz="2000" kern="1200" dirty="0"/>
            <a:t>Students with SCA face unique challenges in cognitive, social, and physical development requiring specialized attention</a:t>
          </a:r>
          <a:r>
            <a:rPr lang="en-US" sz="1400" kern="1200" dirty="0"/>
            <a:t>.</a:t>
          </a:r>
        </a:p>
      </dsp:txBody>
      <dsp:txXfrm>
        <a:off x="1860960" y="375111"/>
        <a:ext cx="5170775" cy="1334718"/>
      </dsp:txXfrm>
    </dsp:sp>
    <dsp:sp modelId="{B36F6D87-B74F-4AF5-A4F0-5668E0EED779}">
      <dsp:nvSpPr>
        <dsp:cNvPr id="0" name=""/>
        <dsp:cNvSpPr/>
      </dsp:nvSpPr>
      <dsp:spPr>
        <a:xfrm>
          <a:off x="0" y="1815436"/>
          <a:ext cx="1680960" cy="16809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33249" r="3" b="4"/>
          <a:stretch/>
        </a:blipFill>
        <a:ln>
          <a:noFill/>
        </a:ln>
        <a:effectLst/>
      </dsp:spPr>
      <dsp:style>
        <a:lnRef idx="0">
          <a:scrgbClr r="0" g="0" b="0"/>
        </a:lnRef>
        <a:fillRef idx="3">
          <a:scrgbClr r="0" g="0" b="0"/>
        </a:fillRef>
        <a:effectRef idx="2">
          <a:scrgbClr r="0" g="0" b="0"/>
        </a:effectRef>
        <a:fontRef idx="minor">
          <a:schemeClr val="lt1"/>
        </a:fontRef>
      </dsp:style>
    </dsp:sp>
    <dsp:sp modelId="{9F11135F-304A-4CF2-99B8-593EA8BFADCD}">
      <dsp:nvSpPr>
        <dsp:cNvPr id="0" name=""/>
        <dsp:cNvSpPr/>
      </dsp:nvSpPr>
      <dsp:spPr>
        <a:xfrm>
          <a:off x="1860960" y="1815436"/>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Early Intervention</a:t>
          </a:r>
        </a:p>
      </dsp:txBody>
      <dsp:txXfrm>
        <a:off x="1860960" y="1815436"/>
        <a:ext cx="5170775" cy="346241"/>
      </dsp:txXfrm>
    </dsp:sp>
    <dsp:sp modelId="{BCCEC84E-1BCA-49D2-8AF7-ABE6244F9592}">
      <dsp:nvSpPr>
        <dsp:cNvPr id="0" name=""/>
        <dsp:cNvSpPr/>
      </dsp:nvSpPr>
      <dsp:spPr>
        <a:xfrm>
          <a:off x="1860960" y="2161678"/>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US" sz="2000" kern="1200" dirty="0"/>
            <a:t>Timely intervention and tailored educational strategies may significantly improve the outcomes for students with SCA</a:t>
          </a:r>
          <a:r>
            <a:rPr lang="en-US" sz="1400" kern="1200" dirty="0"/>
            <a:t>.</a:t>
          </a:r>
        </a:p>
      </dsp:txBody>
      <dsp:txXfrm>
        <a:off x="1860960" y="2161678"/>
        <a:ext cx="5170775" cy="1334718"/>
      </dsp:txXfrm>
    </dsp:sp>
    <dsp:sp modelId="{5015ECBA-7557-4806-831F-CCC1302DE688}">
      <dsp:nvSpPr>
        <dsp:cNvPr id="0" name=""/>
        <dsp:cNvSpPr/>
      </dsp:nvSpPr>
      <dsp:spPr>
        <a:xfrm>
          <a:off x="0" y="3631697"/>
          <a:ext cx="1680960" cy="16809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0390" r="11610"/>
          <a:stretch/>
        </a:blipFill>
        <a:ln>
          <a:noFill/>
        </a:ln>
        <a:effectLst/>
      </dsp:spPr>
      <dsp:style>
        <a:lnRef idx="0">
          <a:scrgbClr r="0" g="0" b="0"/>
        </a:lnRef>
        <a:fillRef idx="3">
          <a:scrgbClr r="0" g="0" b="0"/>
        </a:fillRef>
        <a:effectRef idx="2">
          <a:scrgbClr r="0" g="0" b="0"/>
        </a:effectRef>
        <a:fontRef idx="minor">
          <a:schemeClr val="lt1"/>
        </a:fontRef>
      </dsp:style>
    </dsp:sp>
    <dsp:sp modelId="{8ECBF642-4F3F-4593-9DBE-19047551B9E9}">
      <dsp:nvSpPr>
        <dsp:cNvPr id="0" name=""/>
        <dsp:cNvSpPr/>
      </dsp:nvSpPr>
      <dsp:spPr>
        <a:xfrm>
          <a:off x="1860960" y="3630873"/>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Supportive Environments</a:t>
          </a:r>
        </a:p>
      </dsp:txBody>
      <dsp:txXfrm>
        <a:off x="1860960" y="3630873"/>
        <a:ext cx="5170775" cy="346241"/>
      </dsp:txXfrm>
    </dsp:sp>
    <dsp:sp modelId="{F19E34C3-51FB-47E3-975E-0944E33E4562}">
      <dsp:nvSpPr>
        <dsp:cNvPr id="0" name=""/>
        <dsp:cNvSpPr/>
      </dsp:nvSpPr>
      <dsp:spPr>
        <a:xfrm>
          <a:off x="1860960" y="3977114"/>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US" sz="2000" kern="1200" dirty="0"/>
            <a:t>Creating supportive environments enables better academic and social integration for students with SCA, enhancing their quality of life.</a:t>
          </a:r>
        </a:p>
      </dsp:txBody>
      <dsp:txXfrm>
        <a:off x="1860960" y="3977114"/>
        <a:ext cx="5170775" cy="1334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1BEC3-AEC9-48AF-9BE7-8C7B73808701}">
      <dsp:nvSpPr>
        <dsp:cNvPr id="0" name=""/>
        <dsp:cNvSpPr/>
      </dsp:nvSpPr>
      <dsp:spPr>
        <a:xfrm>
          <a:off x="0" y="0"/>
          <a:ext cx="1680960" cy="16809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3896" r="4599" b="-8"/>
          <a:stretch/>
        </a:blipFill>
        <a:ln>
          <a:noFill/>
        </a:ln>
        <a:effectLst/>
      </dsp:spPr>
      <dsp:style>
        <a:lnRef idx="0">
          <a:scrgbClr r="0" g="0" b="0"/>
        </a:lnRef>
        <a:fillRef idx="3">
          <a:scrgbClr r="0" g="0" b="0"/>
        </a:fillRef>
        <a:effectRef idx="2">
          <a:scrgbClr r="0" g="0" b="0"/>
        </a:effectRef>
        <a:fontRef idx="minor">
          <a:schemeClr val="lt1"/>
        </a:fontRef>
      </dsp:style>
    </dsp:sp>
    <dsp:sp modelId="{5C4C0ADD-E9D5-46F2-B454-87C41F87E754}">
      <dsp:nvSpPr>
        <dsp:cNvPr id="0" name=""/>
        <dsp:cNvSpPr/>
      </dsp:nvSpPr>
      <dsp:spPr>
        <a:xfrm>
          <a:off x="1860960" y="0"/>
          <a:ext cx="5170775" cy="40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defRPr b="1"/>
          </a:pPr>
          <a:r>
            <a:rPr lang="en-US" sz="2000" kern="1200" dirty="0"/>
            <a:t>Differentiated Instruction</a:t>
          </a:r>
        </a:p>
      </dsp:txBody>
      <dsp:txXfrm>
        <a:off x="1860960" y="0"/>
        <a:ext cx="5170775" cy="405622"/>
      </dsp:txXfrm>
    </dsp:sp>
    <dsp:sp modelId="{05DCBE27-8D3D-45D7-BC70-61140810EBC2}">
      <dsp:nvSpPr>
        <dsp:cNvPr id="0" name=""/>
        <dsp:cNvSpPr/>
      </dsp:nvSpPr>
      <dsp:spPr>
        <a:xfrm>
          <a:off x="1860960" y="405622"/>
          <a:ext cx="5170775" cy="127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US" sz="2000" kern="1200" dirty="0"/>
            <a:t>Differentiated instruction designs educational experiences to meet individual student needs, enhancing engagement and progress.</a:t>
          </a:r>
        </a:p>
      </dsp:txBody>
      <dsp:txXfrm>
        <a:off x="1860960" y="405622"/>
        <a:ext cx="5170775" cy="1275337"/>
      </dsp:txXfrm>
    </dsp:sp>
    <dsp:sp modelId="{C7D1786B-C387-4463-B3D2-1310248A02EC}">
      <dsp:nvSpPr>
        <dsp:cNvPr id="0" name=""/>
        <dsp:cNvSpPr/>
      </dsp:nvSpPr>
      <dsp:spPr>
        <a:xfrm>
          <a:off x="0" y="1815436"/>
          <a:ext cx="1680960" cy="16809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6604" r="26649" b="4"/>
          <a:stretch/>
        </a:blipFill>
        <a:ln>
          <a:noFill/>
        </a:ln>
        <a:effectLst/>
      </dsp:spPr>
      <dsp:style>
        <a:lnRef idx="0">
          <a:scrgbClr r="0" g="0" b="0"/>
        </a:lnRef>
        <a:fillRef idx="3">
          <a:scrgbClr r="0" g="0" b="0"/>
        </a:fillRef>
        <a:effectRef idx="2">
          <a:scrgbClr r="0" g="0" b="0"/>
        </a:effectRef>
        <a:fontRef idx="minor">
          <a:schemeClr val="lt1"/>
        </a:fontRef>
      </dsp:style>
    </dsp:sp>
    <dsp:sp modelId="{3C458D29-41A1-44CB-9A55-AD172C4DED15}">
      <dsp:nvSpPr>
        <dsp:cNvPr id="0" name=""/>
        <dsp:cNvSpPr/>
      </dsp:nvSpPr>
      <dsp:spPr>
        <a:xfrm>
          <a:off x="1860960" y="1815436"/>
          <a:ext cx="5170775" cy="40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defRPr b="1"/>
          </a:pPr>
          <a:r>
            <a:rPr lang="en-US" sz="2000" kern="1200" dirty="0"/>
            <a:t>Regular Feedback</a:t>
          </a:r>
        </a:p>
      </dsp:txBody>
      <dsp:txXfrm>
        <a:off x="1860960" y="1815436"/>
        <a:ext cx="5170775" cy="405622"/>
      </dsp:txXfrm>
    </dsp:sp>
    <dsp:sp modelId="{D1EB9414-81A8-4CED-9F12-DF0D3548831B}">
      <dsp:nvSpPr>
        <dsp:cNvPr id="0" name=""/>
        <dsp:cNvSpPr/>
      </dsp:nvSpPr>
      <dsp:spPr>
        <a:xfrm>
          <a:off x="1860960" y="2221059"/>
          <a:ext cx="5170775" cy="127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US" sz="2000" kern="1200" dirty="0"/>
            <a:t>Providing regular feedback helps students  to understand their progress and promotes a </a:t>
          </a:r>
          <a:r>
            <a:rPr lang="en-US" sz="2000" u="sng" kern="1200" dirty="0"/>
            <a:t>growth mindset toward future transitions</a:t>
          </a:r>
          <a:r>
            <a:rPr lang="en-US" sz="1400" kern="1200" dirty="0"/>
            <a:t>.</a:t>
          </a:r>
        </a:p>
      </dsp:txBody>
      <dsp:txXfrm>
        <a:off x="1860960" y="2221059"/>
        <a:ext cx="5170775" cy="1275337"/>
      </dsp:txXfrm>
    </dsp:sp>
    <dsp:sp modelId="{51ACB009-7082-4EA0-A636-E2A45BD2EE4F}">
      <dsp:nvSpPr>
        <dsp:cNvPr id="0" name=""/>
        <dsp:cNvSpPr/>
      </dsp:nvSpPr>
      <dsp:spPr>
        <a:xfrm>
          <a:off x="0" y="3630873"/>
          <a:ext cx="1680960" cy="16809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4037" r="9216" b="4"/>
          <a:stretch/>
        </a:blipFill>
        <a:ln>
          <a:noFill/>
        </a:ln>
        <a:effectLst/>
      </dsp:spPr>
      <dsp:style>
        <a:lnRef idx="0">
          <a:scrgbClr r="0" g="0" b="0"/>
        </a:lnRef>
        <a:fillRef idx="3">
          <a:scrgbClr r="0" g="0" b="0"/>
        </a:fillRef>
        <a:effectRef idx="2">
          <a:scrgbClr r="0" g="0" b="0"/>
        </a:effectRef>
        <a:fontRef idx="minor">
          <a:schemeClr val="lt1"/>
        </a:fontRef>
      </dsp:style>
    </dsp:sp>
    <dsp:sp modelId="{92F3C7C6-46F1-48AF-A023-3C16820DAB30}">
      <dsp:nvSpPr>
        <dsp:cNvPr id="0" name=""/>
        <dsp:cNvSpPr/>
      </dsp:nvSpPr>
      <dsp:spPr>
        <a:xfrm>
          <a:off x="1860960" y="3630873"/>
          <a:ext cx="5170775" cy="40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defRPr b="1"/>
          </a:pPr>
          <a:r>
            <a:rPr lang="en-US" sz="2000" kern="1200" dirty="0"/>
            <a:t>Accommodations for Learning</a:t>
          </a:r>
        </a:p>
      </dsp:txBody>
      <dsp:txXfrm>
        <a:off x="1860960" y="3630873"/>
        <a:ext cx="5170775" cy="405622"/>
      </dsp:txXfrm>
    </dsp:sp>
    <dsp:sp modelId="{AA308F5E-C37A-4DD1-9097-9FAE456F00BE}">
      <dsp:nvSpPr>
        <dsp:cNvPr id="0" name=""/>
        <dsp:cNvSpPr/>
      </dsp:nvSpPr>
      <dsp:spPr>
        <a:xfrm>
          <a:off x="1860960" y="4036496"/>
          <a:ext cx="5170775" cy="127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US" sz="2000" kern="1200" dirty="0"/>
            <a:t>“Time to learn,” extended time, and grounding lessons in real-life activities supports students in demonstrating and maintaining their knowledge and skills.</a:t>
          </a:r>
          <a:endParaRPr lang="en-US" sz="1400" kern="1200" dirty="0"/>
        </a:p>
      </dsp:txBody>
      <dsp:txXfrm>
        <a:off x="1860960" y="4036496"/>
        <a:ext cx="5170775" cy="1275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D3BFE-B469-4C8C-98B9-F1518C5E103D}">
      <dsp:nvSpPr>
        <dsp:cNvPr id="0" name=""/>
        <dsp:cNvSpPr/>
      </dsp:nvSpPr>
      <dsp:spPr>
        <a:xfrm>
          <a:off x="0" y="0"/>
          <a:ext cx="1680960" cy="16809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2250" r="21003" b="4"/>
          <a:stretch/>
        </a:blipFill>
        <a:ln>
          <a:noFill/>
        </a:ln>
        <a:effectLst/>
      </dsp:spPr>
      <dsp:style>
        <a:lnRef idx="0">
          <a:scrgbClr r="0" g="0" b="0"/>
        </a:lnRef>
        <a:fillRef idx="3">
          <a:scrgbClr r="0" g="0" b="0"/>
        </a:fillRef>
        <a:effectRef idx="2">
          <a:scrgbClr r="0" g="0" b="0"/>
        </a:effectRef>
        <a:fontRef idx="minor">
          <a:schemeClr val="lt1"/>
        </a:fontRef>
      </dsp:style>
    </dsp:sp>
    <dsp:sp modelId="{6FB29CA0-C142-494B-8AB6-53A6A5EC3DFA}">
      <dsp:nvSpPr>
        <dsp:cNvPr id="0" name=""/>
        <dsp:cNvSpPr/>
      </dsp:nvSpPr>
      <dsp:spPr>
        <a:xfrm>
          <a:off x="1860960" y="0"/>
          <a:ext cx="5170775" cy="40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defRPr b="1"/>
          </a:pPr>
          <a:r>
            <a:rPr lang="en-US" sz="2000" kern="1200" dirty="0"/>
            <a:t>Importance of Social Skills</a:t>
          </a:r>
        </a:p>
      </dsp:txBody>
      <dsp:txXfrm>
        <a:off x="1860960" y="0"/>
        <a:ext cx="5170775" cy="405622"/>
      </dsp:txXfrm>
    </dsp:sp>
    <dsp:sp modelId="{97AF82FF-77CE-44A4-8345-34BF7897526B}">
      <dsp:nvSpPr>
        <dsp:cNvPr id="0" name=""/>
        <dsp:cNvSpPr/>
      </dsp:nvSpPr>
      <dsp:spPr>
        <a:xfrm>
          <a:off x="1860960" y="405622"/>
          <a:ext cx="5170775" cy="127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US" sz="2000" kern="1200" dirty="0"/>
            <a:t>Developing social skills is essential for students to effectively interact and build acquaintances and friendships.</a:t>
          </a:r>
        </a:p>
      </dsp:txBody>
      <dsp:txXfrm>
        <a:off x="1860960" y="405622"/>
        <a:ext cx="5170775" cy="1275337"/>
      </dsp:txXfrm>
    </dsp:sp>
    <dsp:sp modelId="{B95ECBAA-31E7-4B60-AE9F-1FF469C21801}">
      <dsp:nvSpPr>
        <dsp:cNvPr id="0" name=""/>
        <dsp:cNvSpPr/>
      </dsp:nvSpPr>
      <dsp:spPr>
        <a:xfrm>
          <a:off x="0" y="1815436"/>
          <a:ext cx="1680960" cy="16809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3680" r="36820"/>
          <a:stretch/>
        </a:blipFill>
        <a:ln>
          <a:noFill/>
        </a:ln>
        <a:effectLst/>
      </dsp:spPr>
      <dsp:style>
        <a:lnRef idx="0">
          <a:scrgbClr r="0" g="0" b="0"/>
        </a:lnRef>
        <a:fillRef idx="3">
          <a:scrgbClr r="0" g="0" b="0"/>
        </a:fillRef>
        <a:effectRef idx="2">
          <a:scrgbClr r="0" g="0" b="0"/>
        </a:effectRef>
        <a:fontRef idx="minor">
          <a:schemeClr val="lt1"/>
        </a:fontRef>
      </dsp:style>
    </dsp:sp>
    <dsp:sp modelId="{465F30C2-CF77-4997-9A3D-692F0BC9990E}">
      <dsp:nvSpPr>
        <dsp:cNvPr id="0" name=""/>
        <dsp:cNvSpPr/>
      </dsp:nvSpPr>
      <dsp:spPr>
        <a:xfrm>
          <a:off x="1860960" y="1815436"/>
          <a:ext cx="5170775" cy="40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defRPr b="1"/>
          </a:pPr>
          <a:r>
            <a:rPr lang="en-US" sz="2000" kern="1200" dirty="0"/>
            <a:t>Navigating Social Situations</a:t>
          </a:r>
        </a:p>
      </dsp:txBody>
      <dsp:txXfrm>
        <a:off x="1860960" y="1815436"/>
        <a:ext cx="5170775" cy="405622"/>
      </dsp:txXfrm>
    </dsp:sp>
    <dsp:sp modelId="{E1CF30E9-6198-4C35-A645-24828E49092F}">
      <dsp:nvSpPr>
        <dsp:cNvPr id="0" name=""/>
        <dsp:cNvSpPr/>
      </dsp:nvSpPr>
      <dsp:spPr>
        <a:xfrm>
          <a:off x="1860960" y="2221059"/>
          <a:ext cx="5170775" cy="127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US" sz="2000" kern="1200" dirty="0"/>
            <a:t>Targeted training helps students learn how to navigate various social situations confidently and appropriately.</a:t>
          </a:r>
        </a:p>
      </dsp:txBody>
      <dsp:txXfrm>
        <a:off x="1860960" y="2221059"/>
        <a:ext cx="5170775" cy="1275337"/>
      </dsp:txXfrm>
    </dsp:sp>
    <dsp:sp modelId="{6C363C19-EA5C-4AA6-A770-6689E8DA4A00}">
      <dsp:nvSpPr>
        <dsp:cNvPr id="0" name=""/>
        <dsp:cNvSpPr/>
      </dsp:nvSpPr>
      <dsp:spPr>
        <a:xfrm>
          <a:off x="0" y="3630873"/>
          <a:ext cx="1680960" cy="16809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t="10148" r="-7" b="20847"/>
          <a:stretch/>
        </a:blipFill>
        <a:ln>
          <a:noFill/>
        </a:ln>
        <a:effectLst/>
      </dsp:spPr>
      <dsp:style>
        <a:lnRef idx="0">
          <a:scrgbClr r="0" g="0" b="0"/>
        </a:lnRef>
        <a:fillRef idx="3">
          <a:scrgbClr r="0" g="0" b="0"/>
        </a:fillRef>
        <a:effectRef idx="2">
          <a:scrgbClr r="0" g="0" b="0"/>
        </a:effectRef>
        <a:fontRef idx="minor">
          <a:schemeClr val="lt1"/>
        </a:fontRef>
      </dsp:style>
    </dsp:sp>
    <dsp:sp modelId="{B7C458CB-6207-46C4-BE0B-6B9721DD92E5}">
      <dsp:nvSpPr>
        <dsp:cNvPr id="0" name=""/>
        <dsp:cNvSpPr/>
      </dsp:nvSpPr>
      <dsp:spPr>
        <a:xfrm>
          <a:off x="1860960" y="3630873"/>
          <a:ext cx="5170775" cy="40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defRPr b="1"/>
          </a:pPr>
          <a:r>
            <a:rPr lang="en-US" sz="2000" kern="1200" dirty="0"/>
            <a:t>Building Meaningful Relationships</a:t>
          </a:r>
        </a:p>
      </dsp:txBody>
      <dsp:txXfrm>
        <a:off x="1860960" y="3630873"/>
        <a:ext cx="5170775" cy="405622"/>
      </dsp:txXfrm>
    </dsp:sp>
    <dsp:sp modelId="{751FA0D8-7E5D-4EAD-8AD8-213D08407AB9}">
      <dsp:nvSpPr>
        <dsp:cNvPr id="0" name=""/>
        <dsp:cNvSpPr/>
      </dsp:nvSpPr>
      <dsp:spPr>
        <a:xfrm>
          <a:off x="1860960" y="4036496"/>
          <a:ext cx="5170775" cy="127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US" sz="2000" kern="1200" dirty="0"/>
            <a:t>Exposure to </a:t>
          </a:r>
          <a:r>
            <a:rPr lang="en-US" sz="2000" b="1" kern="1200" dirty="0"/>
            <a:t>real social interactions </a:t>
          </a:r>
          <a:r>
            <a:rPr lang="en-US" sz="2000" kern="1200" dirty="0"/>
            <a:t>aids students in forming and nurturing meaningful relationships, vital for their emotional health.</a:t>
          </a:r>
        </a:p>
      </dsp:txBody>
      <dsp:txXfrm>
        <a:off x="1860960" y="4036496"/>
        <a:ext cx="5170775" cy="12753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4D570-BE5D-48B6-8088-67000B79262F}">
      <dsp:nvSpPr>
        <dsp:cNvPr id="0" name=""/>
        <dsp:cNvSpPr/>
      </dsp:nvSpPr>
      <dsp:spPr>
        <a:xfrm>
          <a:off x="0" y="131907"/>
          <a:ext cx="3482745" cy="66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l" defTabSz="889000">
            <a:lnSpc>
              <a:spcPct val="100000"/>
            </a:lnSpc>
            <a:spcBef>
              <a:spcPct val="0"/>
            </a:spcBef>
            <a:spcAft>
              <a:spcPct val="35000"/>
            </a:spcAft>
            <a:buNone/>
            <a:defRPr b="1"/>
          </a:pPr>
          <a:r>
            <a:rPr lang="en-US" sz="2000" kern="1200" dirty="0"/>
            <a:t>Multifaceted Support Approach</a:t>
          </a:r>
        </a:p>
      </dsp:txBody>
      <dsp:txXfrm>
        <a:off x="0" y="131907"/>
        <a:ext cx="3482745" cy="662625"/>
      </dsp:txXfrm>
    </dsp:sp>
    <dsp:sp modelId="{557841CD-8BBB-44E7-96C1-D4BAD048EB61}">
      <dsp:nvSpPr>
        <dsp:cNvPr id="0" name=""/>
        <dsp:cNvSpPr/>
      </dsp:nvSpPr>
      <dsp:spPr>
        <a:xfrm>
          <a:off x="0" y="794532"/>
          <a:ext cx="3482745" cy="1548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l" defTabSz="889000">
            <a:lnSpc>
              <a:spcPct val="100000"/>
            </a:lnSpc>
            <a:spcBef>
              <a:spcPct val="0"/>
            </a:spcBef>
            <a:spcAft>
              <a:spcPct val="35000"/>
            </a:spcAft>
            <a:buNone/>
          </a:pPr>
          <a:r>
            <a:rPr lang="en-US" sz="2000" kern="1200" dirty="0"/>
            <a:t>A comprehensive approach is necessary to address students’ academic, and social-emotional needs.</a:t>
          </a:r>
        </a:p>
      </dsp:txBody>
      <dsp:txXfrm>
        <a:off x="0" y="794532"/>
        <a:ext cx="3482745" cy="1548613"/>
      </dsp:txXfrm>
    </dsp:sp>
    <dsp:sp modelId="{AF22A9AC-A8E4-4BE7-AE2E-C4BE8BD23270}">
      <dsp:nvSpPr>
        <dsp:cNvPr id="0" name=""/>
        <dsp:cNvSpPr/>
      </dsp:nvSpPr>
      <dsp:spPr>
        <a:xfrm>
          <a:off x="3831020" y="154029"/>
          <a:ext cx="3482745" cy="66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l" defTabSz="889000">
            <a:lnSpc>
              <a:spcPct val="100000"/>
            </a:lnSpc>
            <a:spcBef>
              <a:spcPct val="0"/>
            </a:spcBef>
            <a:spcAft>
              <a:spcPct val="35000"/>
            </a:spcAft>
            <a:buNone/>
            <a:defRPr b="1"/>
          </a:pPr>
          <a:r>
            <a:rPr lang="en-US" sz="2000" kern="1200" dirty="0"/>
            <a:t>Collaboration Among Stakeholders</a:t>
          </a:r>
        </a:p>
      </dsp:txBody>
      <dsp:txXfrm>
        <a:off x="3831020" y="154029"/>
        <a:ext cx="3482745" cy="662625"/>
      </dsp:txXfrm>
    </dsp:sp>
    <dsp:sp modelId="{9A06B97D-81C3-416F-9815-958B42D3B2C5}">
      <dsp:nvSpPr>
        <dsp:cNvPr id="0" name=""/>
        <dsp:cNvSpPr/>
      </dsp:nvSpPr>
      <dsp:spPr>
        <a:xfrm>
          <a:off x="3831020" y="860898"/>
          <a:ext cx="3482745" cy="146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l" defTabSz="889000">
            <a:lnSpc>
              <a:spcPct val="100000"/>
            </a:lnSpc>
            <a:spcBef>
              <a:spcPct val="0"/>
            </a:spcBef>
            <a:spcAft>
              <a:spcPct val="35000"/>
            </a:spcAft>
            <a:buNone/>
          </a:pPr>
          <a:r>
            <a:rPr lang="en-US" sz="2000" kern="1200" dirty="0"/>
            <a:t>Collaboration among families, educators, and community is essential to  a supportive learning environment.</a:t>
          </a:r>
        </a:p>
      </dsp:txBody>
      <dsp:txXfrm>
        <a:off x="3831020" y="860898"/>
        <a:ext cx="3482745" cy="1460126"/>
      </dsp:txXfrm>
    </dsp:sp>
    <dsp:sp modelId="{DC0B7476-7379-436E-B07A-42479DBB037A}">
      <dsp:nvSpPr>
        <dsp:cNvPr id="0" name=""/>
        <dsp:cNvSpPr/>
      </dsp:nvSpPr>
      <dsp:spPr>
        <a:xfrm>
          <a:off x="7662040" y="0"/>
          <a:ext cx="3482745" cy="66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l" defTabSz="889000">
            <a:lnSpc>
              <a:spcPct val="100000"/>
            </a:lnSpc>
            <a:spcBef>
              <a:spcPct val="0"/>
            </a:spcBef>
            <a:spcAft>
              <a:spcPct val="35000"/>
            </a:spcAft>
            <a:buNone/>
            <a:defRPr b="1"/>
          </a:pPr>
          <a:r>
            <a:rPr lang="en-US" sz="2000" kern="1200" dirty="0"/>
            <a:t>Empowering Students</a:t>
          </a:r>
        </a:p>
      </dsp:txBody>
      <dsp:txXfrm>
        <a:off x="7662040" y="0"/>
        <a:ext cx="3482745" cy="662625"/>
      </dsp:txXfrm>
    </dsp:sp>
    <dsp:sp modelId="{3A88F0FA-C514-47E7-A4D6-278176C9C6F3}">
      <dsp:nvSpPr>
        <dsp:cNvPr id="0" name=""/>
        <dsp:cNvSpPr/>
      </dsp:nvSpPr>
      <dsp:spPr>
        <a:xfrm>
          <a:off x="7662040" y="398811"/>
          <a:ext cx="3482745" cy="2076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l" defTabSz="889000">
            <a:lnSpc>
              <a:spcPct val="100000"/>
            </a:lnSpc>
            <a:spcBef>
              <a:spcPct val="0"/>
            </a:spcBef>
            <a:spcAft>
              <a:spcPct val="35000"/>
            </a:spcAft>
            <a:buNone/>
          </a:pPr>
          <a:r>
            <a:rPr lang="en-US" sz="2000" kern="1200" dirty="0"/>
            <a:t>An appropriate environment may empower students to achieve success in their academic, social, and life journeys.</a:t>
          </a:r>
        </a:p>
      </dsp:txBody>
      <dsp:txXfrm>
        <a:off x="7662040" y="398811"/>
        <a:ext cx="3482745" cy="2076242"/>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E789E5-2324-8AD3-B398-7EF1F5926D13}"/>
              </a:ext>
            </a:extLst>
          </p:cNvPr>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a:extLst>
              <a:ext uri="{FF2B5EF4-FFF2-40B4-BE49-F238E27FC236}">
                <a16:creationId xmlns:a16="http://schemas.microsoft.com/office/drawing/2014/main" id="{BE6816DD-1838-4D13-80A9-EC4A73CD65AB}"/>
              </a:ext>
            </a:extLst>
          </p:cNvPr>
          <p:cNvSpPr>
            <a:spLocks noGrp="1"/>
          </p:cNvSpPr>
          <p:nvPr>
            <p:ph type="dt" sz="quarter" idx="1"/>
          </p:nvPr>
        </p:nvSpPr>
        <p:spPr>
          <a:xfrm>
            <a:off x="4021294" y="0"/>
            <a:ext cx="3076363" cy="470895"/>
          </a:xfrm>
          <a:prstGeom prst="rect">
            <a:avLst/>
          </a:prstGeom>
        </p:spPr>
        <p:txBody>
          <a:bodyPr vert="horz" lIns="94192" tIns="47096" rIns="94192" bIns="47096" rtlCol="0"/>
          <a:lstStyle>
            <a:lvl1pPr algn="r">
              <a:defRPr sz="1200"/>
            </a:lvl1pPr>
          </a:lstStyle>
          <a:p>
            <a:fld id="{1F0A3E4D-1A44-4CED-A989-ADFA33438D70}" type="datetimeFigureOut">
              <a:rPr lang="en-US" smtClean="0"/>
              <a:t>9/4/25</a:t>
            </a:fld>
            <a:endParaRPr lang="en-US"/>
          </a:p>
        </p:txBody>
      </p:sp>
      <p:sp>
        <p:nvSpPr>
          <p:cNvPr id="4" name="Footer Placeholder 3">
            <a:extLst>
              <a:ext uri="{FF2B5EF4-FFF2-40B4-BE49-F238E27FC236}">
                <a16:creationId xmlns:a16="http://schemas.microsoft.com/office/drawing/2014/main" id="{4F0E2CE8-A30C-19EB-5BA1-CE593A7C68EA}"/>
              </a:ext>
            </a:extLst>
          </p:cNvPr>
          <p:cNvSpPr>
            <a:spLocks noGrp="1"/>
          </p:cNvSpPr>
          <p:nvPr>
            <p:ph type="ftr" sz="quarter" idx="2"/>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C3BF0DC-E6F6-13DC-DB72-B93831D01BDE}"/>
              </a:ext>
            </a:extLst>
          </p:cNvPr>
          <p:cNvSpPr>
            <a:spLocks noGrp="1"/>
          </p:cNvSpPr>
          <p:nvPr>
            <p:ph type="sldNum" sz="quarter" idx="3"/>
          </p:nvPr>
        </p:nvSpPr>
        <p:spPr>
          <a:xfrm>
            <a:off x="4021294" y="8914407"/>
            <a:ext cx="3076363" cy="470894"/>
          </a:xfrm>
          <a:prstGeom prst="rect">
            <a:avLst/>
          </a:prstGeom>
        </p:spPr>
        <p:txBody>
          <a:bodyPr vert="horz" lIns="94192" tIns="47096" rIns="94192" bIns="47096" rtlCol="0" anchor="b"/>
          <a:lstStyle>
            <a:lvl1pPr algn="r">
              <a:defRPr sz="1200"/>
            </a:lvl1pPr>
          </a:lstStyle>
          <a:p>
            <a:fld id="{A7FCD479-5885-41B9-85DF-384BFF8F6680}" type="slidenum">
              <a:rPr lang="en-US" smtClean="0"/>
              <a:t>‹#›</a:t>
            </a:fld>
            <a:endParaRPr lang="en-US"/>
          </a:p>
        </p:txBody>
      </p:sp>
    </p:spTree>
    <p:extLst>
      <p:ext uri="{BB962C8B-B14F-4D97-AF65-F5344CB8AC3E}">
        <p14:creationId xmlns:p14="http://schemas.microsoft.com/office/powerpoint/2010/main" val="2374844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2A770A65-0C61-4CA7-9673-255C1AEDD6E2}" type="datetimeFigureOut">
              <a:rPr lang="en-US" smtClean="0"/>
              <a:t>9/4/25</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22875A2B-73C5-467B-935A-84CF73F3CD98}" type="slidenum">
              <a:rPr lang="en-US" smtClean="0"/>
              <a:t>‹#›</a:t>
            </a:fld>
            <a:endParaRPr lang="en-US" dirty="0"/>
          </a:p>
        </p:txBody>
      </p:sp>
    </p:spTree>
    <p:extLst>
      <p:ext uri="{BB962C8B-B14F-4D97-AF65-F5344CB8AC3E}">
        <p14:creationId xmlns:p14="http://schemas.microsoft.com/office/powerpoint/2010/main" val="1150397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AE00B-4949-4C61-80B8-86A6120138A9}" type="slidenum">
              <a:rPr lang="en-US" smtClean="0"/>
              <a:t>1</a:t>
            </a:fld>
            <a:endParaRPr lang="en-US" dirty="0"/>
          </a:p>
        </p:txBody>
      </p:sp>
    </p:spTree>
    <p:extLst>
      <p:ext uri="{BB962C8B-B14F-4D97-AF65-F5344CB8AC3E}">
        <p14:creationId xmlns:p14="http://schemas.microsoft.com/office/powerpoint/2010/main" val="324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403324"/>
            <a:ext cx="5679440" cy="4511083"/>
          </a:xfrm>
        </p:spPr>
        <p:txBody>
          <a:bodyPr/>
          <a:lstStyle/>
          <a:p>
            <a:endParaRPr lang="en-US" dirty="0"/>
          </a:p>
        </p:txBody>
      </p:sp>
      <p:sp>
        <p:nvSpPr>
          <p:cNvPr id="4" name="Slide Number Placeholder 3"/>
          <p:cNvSpPr>
            <a:spLocks noGrp="1"/>
          </p:cNvSpPr>
          <p:nvPr>
            <p:ph type="sldNum" sz="quarter" idx="5"/>
          </p:nvPr>
        </p:nvSpPr>
        <p:spPr/>
        <p:txBody>
          <a:bodyPr/>
          <a:lstStyle/>
          <a:p>
            <a:fld id="{26DAE00B-4949-4C61-80B8-86A6120138A9}" type="slidenum">
              <a:rPr lang="en-US" smtClean="0"/>
              <a:t>10</a:t>
            </a:fld>
            <a:endParaRPr lang="en-US" dirty="0"/>
          </a:p>
        </p:txBody>
      </p:sp>
    </p:spTree>
    <p:extLst>
      <p:ext uri="{BB962C8B-B14F-4D97-AF65-F5344CB8AC3E}">
        <p14:creationId xmlns:p14="http://schemas.microsoft.com/office/powerpoint/2010/main" val="2506945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75A2B-73C5-467B-935A-84CF73F3CD98}" type="slidenum">
              <a:rPr lang="en-US" smtClean="0"/>
              <a:t>11</a:t>
            </a:fld>
            <a:endParaRPr lang="en-US" dirty="0"/>
          </a:p>
        </p:txBody>
      </p:sp>
    </p:spTree>
    <p:extLst>
      <p:ext uri="{BB962C8B-B14F-4D97-AF65-F5344CB8AC3E}">
        <p14:creationId xmlns:p14="http://schemas.microsoft.com/office/powerpoint/2010/main" val="306420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7FEFB-2056-2109-BFEE-C34755DEB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52A5F-F468-EB5E-D100-1A37FCF6D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403C8-2594-5BB7-5FD0-3D5E5E0BEE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617A8C-BD24-FCF8-9757-D271AD2A8552}"/>
              </a:ext>
            </a:extLst>
          </p:cNvPr>
          <p:cNvSpPr>
            <a:spLocks noGrp="1"/>
          </p:cNvSpPr>
          <p:nvPr>
            <p:ph type="sldNum" sz="quarter" idx="5"/>
          </p:nvPr>
        </p:nvSpPr>
        <p:spPr/>
        <p:txBody>
          <a:bodyPr/>
          <a:lstStyle/>
          <a:p>
            <a:fld id="{22875A2B-73C5-467B-935A-84CF73F3CD98}" type="slidenum">
              <a:rPr lang="en-US" smtClean="0"/>
              <a:t>12</a:t>
            </a:fld>
            <a:endParaRPr lang="en-US" dirty="0"/>
          </a:p>
        </p:txBody>
      </p:sp>
    </p:spTree>
    <p:extLst>
      <p:ext uri="{BB962C8B-B14F-4D97-AF65-F5344CB8AC3E}">
        <p14:creationId xmlns:p14="http://schemas.microsoft.com/office/powerpoint/2010/main" val="3333587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AE00B-4949-4C61-80B8-86A6120138A9}" type="slidenum">
              <a:rPr lang="en-US" smtClean="0"/>
              <a:t>13</a:t>
            </a:fld>
            <a:endParaRPr lang="en-US" dirty="0"/>
          </a:p>
        </p:txBody>
      </p:sp>
    </p:spTree>
    <p:extLst>
      <p:ext uri="{BB962C8B-B14F-4D97-AF65-F5344CB8AC3E}">
        <p14:creationId xmlns:p14="http://schemas.microsoft.com/office/powerpoint/2010/main" val="1763315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6DAE00B-4949-4C61-80B8-86A6120138A9}" type="slidenum">
              <a:rPr lang="en-US" smtClean="0"/>
              <a:t>14</a:t>
            </a:fld>
            <a:endParaRPr lang="en-US" dirty="0"/>
          </a:p>
        </p:txBody>
      </p:sp>
    </p:spTree>
    <p:extLst>
      <p:ext uri="{BB962C8B-B14F-4D97-AF65-F5344CB8AC3E}">
        <p14:creationId xmlns:p14="http://schemas.microsoft.com/office/powerpoint/2010/main" val="1291140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endParaRPr lang="en-US" dirty="0"/>
          </a:p>
        </p:txBody>
      </p:sp>
      <p:sp>
        <p:nvSpPr>
          <p:cNvPr id="4" name="Slide Number Placeholder 3"/>
          <p:cNvSpPr>
            <a:spLocks noGrp="1"/>
          </p:cNvSpPr>
          <p:nvPr>
            <p:ph type="sldNum" sz="quarter" idx="5"/>
          </p:nvPr>
        </p:nvSpPr>
        <p:spPr/>
        <p:txBody>
          <a:bodyPr/>
          <a:lstStyle/>
          <a:p>
            <a:fld id="{26DAE00B-4949-4C61-80B8-86A6120138A9}" type="slidenum">
              <a:rPr lang="en-US" smtClean="0"/>
              <a:t>15</a:t>
            </a:fld>
            <a:endParaRPr lang="en-US" dirty="0"/>
          </a:p>
        </p:txBody>
      </p:sp>
    </p:spTree>
    <p:extLst>
      <p:ext uri="{BB962C8B-B14F-4D97-AF65-F5344CB8AC3E}">
        <p14:creationId xmlns:p14="http://schemas.microsoft.com/office/powerpoint/2010/main" val="3953526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46797-B7BF-2FF3-8C77-B67A20FA3A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E0F69-A75B-76D5-9791-D5585F899B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165DE4-839E-F6D0-A939-BD66081030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5A7E9F-DC6B-7CE8-E8EE-C4FB7C09035B}"/>
              </a:ext>
            </a:extLst>
          </p:cNvPr>
          <p:cNvSpPr>
            <a:spLocks noGrp="1"/>
          </p:cNvSpPr>
          <p:nvPr>
            <p:ph type="sldNum" sz="quarter" idx="5"/>
          </p:nvPr>
        </p:nvSpPr>
        <p:spPr/>
        <p:txBody>
          <a:bodyPr/>
          <a:lstStyle/>
          <a:p>
            <a:fld id="{22875A2B-73C5-467B-935A-84CF73F3CD98}" type="slidenum">
              <a:rPr lang="en-US" smtClean="0"/>
              <a:t>16</a:t>
            </a:fld>
            <a:endParaRPr lang="en-US" dirty="0"/>
          </a:p>
        </p:txBody>
      </p:sp>
    </p:spTree>
    <p:extLst>
      <p:ext uri="{BB962C8B-B14F-4D97-AF65-F5344CB8AC3E}">
        <p14:creationId xmlns:p14="http://schemas.microsoft.com/office/powerpoint/2010/main" val="4293421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438835"/>
            <a:ext cx="5679440" cy="3773303"/>
          </a:xfrm>
        </p:spPr>
        <p:txBody>
          <a:bodyPr/>
          <a:lstStyle/>
          <a:p>
            <a:pPr marL="171450" indent="-171450">
              <a:buFont typeface="Wingdings" panose="05000000000000000000" pitchFamily="2" charset="2"/>
              <a:buChar char="q"/>
            </a:pPr>
            <a:endParaRPr lang="en-US" sz="1400" b="1" dirty="0"/>
          </a:p>
        </p:txBody>
      </p:sp>
      <p:sp>
        <p:nvSpPr>
          <p:cNvPr id="4" name="Slide Number Placeholder 3"/>
          <p:cNvSpPr>
            <a:spLocks noGrp="1"/>
          </p:cNvSpPr>
          <p:nvPr>
            <p:ph type="sldNum" sz="quarter" idx="5"/>
          </p:nvPr>
        </p:nvSpPr>
        <p:spPr/>
        <p:txBody>
          <a:bodyPr/>
          <a:lstStyle/>
          <a:p>
            <a:fld id="{26DAE00B-4949-4C61-80B8-86A6120138A9}" type="slidenum">
              <a:rPr lang="en-US" smtClean="0"/>
              <a:t>17</a:t>
            </a:fld>
            <a:endParaRPr lang="en-US" dirty="0"/>
          </a:p>
        </p:txBody>
      </p:sp>
    </p:spTree>
    <p:extLst>
      <p:ext uri="{BB962C8B-B14F-4D97-AF65-F5344CB8AC3E}">
        <p14:creationId xmlns:p14="http://schemas.microsoft.com/office/powerpoint/2010/main" val="609658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AE00B-4949-4C61-80B8-86A6120138A9}" type="slidenum">
              <a:rPr lang="en-US" smtClean="0"/>
              <a:t>18</a:t>
            </a:fld>
            <a:endParaRPr lang="en-US" dirty="0"/>
          </a:p>
        </p:txBody>
      </p:sp>
    </p:spTree>
    <p:extLst>
      <p:ext uri="{BB962C8B-B14F-4D97-AF65-F5344CB8AC3E}">
        <p14:creationId xmlns:p14="http://schemas.microsoft.com/office/powerpoint/2010/main" val="3329679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26DAE00B-4949-4C61-80B8-86A6120138A9}" type="slidenum">
              <a:rPr lang="en-US" smtClean="0"/>
              <a:t>19</a:t>
            </a:fld>
            <a:endParaRPr lang="en-US" dirty="0"/>
          </a:p>
        </p:txBody>
      </p:sp>
    </p:spTree>
    <p:extLst>
      <p:ext uri="{BB962C8B-B14F-4D97-AF65-F5344CB8AC3E}">
        <p14:creationId xmlns:p14="http://schemas.microsoft.com/office/powerpoint/2010/main" val="1014928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AE00B-4949-4C61-80B8-86A6120138A9}" type="slidenum">
              <a:rPr lang="en-US" smtClean="0"/>
              <a:t>2</a:t>
            </a:fld>
            <a:endParaRPr lang="en-US" dirty="0"/>
          </a:p>
        </p:txBody>
      </p:sp>
    </p:spTree>
    <p:extLst>
      <p:ext uri="{BB962C8B-B14F-4D97-AF65-F5344CB8AC3E}">
        <p14:creationId xmlns:p14="http://schemas.microsoft.com/office/powerpoint/2010/main" val="2408787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endParaRPr lang="en-US" sz="1400" b="1" dirty="0"/>
          </a:p>
        </p:txBody>
      </p:sp>
      <p:sp>
        <p:nvSpPr>
          <p:cNvPr id="4" name="Slide Number Placeholder 3"/>
          <p:cNvSpPr>
            <a:spLocks noGrp="1"/>
          </p:cNvSpPr>
          <p:nvPr>
            <p:ph type="sldNum" sz="quarter" idx="5"/>
          </p:nvPr>
        </p:nvSpPr>
        <p:spPr/>
        <p:txBody>
          <a:bodyPr/>
          <a:lstStyle/>
          <a:p>
            <a:fld id="{26DAE00B-4949-4C61-80B8-86A6120138A9}" type="slidenum">
              <a:rPr lang="en-US" smtClean="0"/>
              <a:t>20</a:t>
            </a:fld>
            <a:endParaRPr lang="en-US" dirty="0"/>
          </a:p>
        </p:txBody>
      </p:sp>
    </p:spTree>
    <p:extLst>
      <p:ext uri="{BB962C8B-B14F-4D97-AF65-F5344CB8AC3E}">
        <p14:creationId xmlns:p14="http://schemas.microsoft.com/office/powerpoint/2010/main" val="516971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AE00B-4949-4C61-80B8-86A6120138A9}" type="slidenum">
              <a:rPr lang="en-US" smtClean="0"/>
              <a:t>21</a:t>
            </a:fld>
            <a:endParaRPr lang="en-US" dirty="0"/>
          </a:p>
        </p:txBody>
      </p:sp>
    </p:spTree>
    <p:extLst>
      <p:ext uri="{BB962C8B-B14F-4D97-AF65-F5344CB8AC3E}">
        <p14:creationId xmlns:p14="http://schemas.microsoft.com/office/powerpoint/2010/main" val="2998465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endParaRPr lang="en-US" sz="1600" b="1" dirty="0"/>
          </a:p>
        </p:txBody>
      </p:sp>
      <p:sp>
        <p:nvSpPr>
          <p:cNvPr id="4" name="Slide Number Placeholder 3"/>
          <p:cNvSpPr>
            <a:spLocks noGrp="1"/>
          </p:cNvSpPr>
          <p:nvPr>
            <p:ph type="sldNum" sz="quarter" idx="5"/>
          </p:nvPr>
        </p:nvSpPr>
        <p:spPr/>
        <p:txBody>
          <a:bodyPr/>
          <a:lstStyle/>
          <a:p>
            <a:fld id="{22875A2B-73C5-467B-935A-84CF73F3CD98}" type="slidenum">
              <a:rPr lang="en-US" smtClean="0"/>
              <a:t>22</a:t>
            </a:fld>
            <a:endParaRPr lang="en-US" dirty="0"/>
          </a:p>
        </p:txBody>
      </p:sp>
    </p:spTree>
    <p:extLst>
      <p:ext uri="{BB962C8B-B14F-4D97-AF65-F5344CB8AC3E}">
        <p14:creationId xmlns:p14="http://schemas.microsoft.com/office/powerpoint/2010/main" val="2169382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4A6B3-B1CC-6544-4F47-31E849384D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C949E-A23F-D98D-C9D0-3D4D4B58F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7E4ACE-5121-B7FF-52DA-AB828E2EC8D4}"/>
              </a:ext>
            </a:extLst>
          </p:cNvPr>
          <p:cNvSpPr>
            <a:spLocks noGrp="1"/>
          </p:cNvSpPr>
          <p:nvPr>
            <p:ph type="body" idx="1"/>
          </p:nvPr>
        </p:nvSpPr>
        <p:spPr/>
        <p:txBody>
          <a:bodyPr/>
          <a:lstStyle/>
          <a:p>
            <a:endParaRPr lang="en-US" sz="1400" b="1" dirty="0"/>
          </a:p>
        </p:txBody>
      </p:sp>
      <p:sp>
        <p:nvSpPr>
          <p:cNvPr id="4" name="Slide Number Placeholder 3">
            <a:extLst>
              <a:ext uri="{FF2B5EF4-FFF2-40B4-BE49-F238E27FC236}">
                <a16:creationId xmlns:a16="http://schemas.microsoft.com/office/drawing/2014/main" id="{0CC57326-5A01-32DE-A300-B682A936B790}"/>
              </a:ext>
            </a:extLst>
          </p:cNvPr>
          <p:cNvSpPr>
            <a:spLocks noGrp="1"/>
          </p:cNvSpPr>
          <p:nvPr>
            <p:ph type="sldNum" sz="quarter" idx="5"/>
          </p:nvPr>
        </p:nvSpPr>
        <p:spPr/>
        <p:txBody>
          <a:bodyPr/>
          <a:lstStyle/>
          <a:p>
            <a:fld id="{22875A2B-73C5-467B-935A-84CF73F3CD98}" type="slidenum">
              <a:rPr lang="en-US" smtClean="0"/>
              <a:t>23</a:t>
            </a:fld>
            <a:endParaRPr lang="en-US" dirty="0"/>
          </a:p>
        </p:txBody>
      </p:sp>
    </p:spTree>
    <p:extLst>
      <p:ext uri="{BB962C8B-B14F-4D97-AF65-F5344CB8AC3E}">
        <p14:creationId xmlns:p14="http://schemas.microsoft.com/office/powerpoint/2010/main" val="3581230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C0A06-7C03-FBF6-004E-BF2C89275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51AA0C-1A48-5817-CF09-2830B274FA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B0798-336C-EBEA-543A-BEE1567F69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3A6085-0DBA-D2B0-8579-03C8236EC636}"/>
              </a:ext>
            </a:extLst>
          </p:cNvPr>
          <p:cNvSpPr>
            <a:spLocks noGrp="1"/>
          </p:cNvSpPr>
          <p:nvPr>
            <p:ph type="sldNum" sz="quarter" idx="5"/>
          </p:nvPr>
        </p:nvSpPr>
        <p:spPr/>
        <p:txBody>
          <a:bodyPr/>
          <a:lstStyle/>
          <a:p>
            <a:fld id="{26DAE00B-4949-4C61-80B8-86A6120138A9}" type="slidenum">
              <a:rPr lang="en-US" smtClean="0"/>
              <a:t>24</a:t>
            </a:fld>
            <a:endParaRPr lang="en-US" dirty="0"/>
          </a:p>
        </p:txBody>
      </p:sp>
    </p:spTree>
    <p:extLst>
      <p:ext uri="{BB962C8B-B14F-4D97-AF65-F5344CB8AC3E}">
        <p14:creationId xmlns:p14="http://schemas.microsoft.com/office/powerpoint/2010/main" val="4000031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AE00B-4949-4C61-80B8-86A6120138A9}" type="slidenum">
              <a:rPr lang="en-US" smtClean="0"/>
              <a:t>25</a:t>
            </a:fld>
            <a:endParaRPr lang="en-US" dirty="0"/>
          </a:p>
        </p:txBody>
      </p:sp>
    </p:spTree>
    <p:extLst>
      <p:ext uri="{BB962C8B-B14F-4D97-AF65-F5344CB8AC3E}">
        <p14:creationId xmlns:p14="http://schemas.microsoft.com/office/powerpoint/2010/main" val="3679165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58470-1C86-3F8C-A44D-79569A9247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72DB9-3BA2-8DC6-CBE6-5E0E23B3C7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84D1C4-09B1-DEC9-C0CE-E1B88A061F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67F08D-E39A-DDB4-4F42-A9166CBC42EA}"/>
              </a:ext>
            </a:extLst>
          </p:cNvPr>
          <p:cNvSpPr>
            <a:spLocks noGrp="1"/>
          </p:cNvSpPr>
          <p:nvPr>
            <p:ph type="sldNum" sz="quarter" idx="5"/>
          </p:nvPr>
        </p:nvSpPr>
        <p:spPr/>
        <p:txBody>
          <a:bodyPr/>
          <a:lstStyle/>
          <a:p>
            <a:fld id="{26DAE00B-4949-4C61-80B8-86A6120138A9}" type="slidenum">
              <a:rPr lang="en-US" smtClean="0"/>
              <a:t>26</a:t>
            </a:fld>
            <a:endParaRPr lang="en-US" dirty="0"/>
          </a:p>
        </p:txBody>
      </p:sp>
    </p:spTree>
    <p:extLst>
      <p:ext uri="{BB962C8B-B14F-4D97-AF65-F5344CB8AC3E}">
        <p14:creationId xmlns:p14="http://schemas.microsoft.com/office/powerpoint/2010/main" val="2999699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8604F-BF7D-D4EA-3596-ACB8D95DB3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FB8E9-C13E-AEB4-BBBE-4389A6B65C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E21A82-CB49-66EA-64E4-7BD7A11D2C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2F9986-A8E8-4F1D-8CD7-76C2DEDA3A8F}"/>
              </a:ext>
            </a:extLst>
          </p:cNvPr>
          <p:cNvSpPr>
            <a:spLocks noGrp="1"/>
          </p:cNvSpPr>
          <p:nvPr>
            <p:ph type="sldNum" sz="quarter" idx="5"/>
          </p:nvPr>
        </p:nvSpPr>
        <p:spPr/>
        <p:txBody>
          <a:bodyPr/>
          <a:lstStyle/>
          <a:p>
            <a:fld id="{26DAE00B-4949-4C61-80B8-86A6120138A9}" type="slidenum">
              <a:rPr lang="en-US" smtClean="0"/>
              <a:t>27</a:t>
            </a:fld>
            <a:endParaRPr lang="en-US" dirty="0"/>
          </a:p>
        </p:txBody>
      </p:sp>
    </p:spTree>
    <p:extLst>
      <p:ext uri="{BB962C8B-B14F-4D97-AF65-F5344CB8AC3E}">
        <p14:creationId xmlns:p14="http://schemas.microsoft.com/office/powerpoint/2010/main" val="1690539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72430-8B89-EA75-975F-A067A6F948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EA6633-F93E-724C-F7D6-A9E2F00390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548A4D-9963-1545-B3F2-66F52473DC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CE8994-7959-CF61-7901-7216CAE83407}"/>
              </a:ext>
            </a:extLst>
          </p:cNvPr>
          <p:cNvSpPr>
            <a:spLocks noGrp="1"/>
          </p:cNvSpPr>
          <p:nvPr>
            <p:ph type="sldNum" sz="quarter" idx="5"/>
          </p:nvPr>
        </p:nvSpPr>
        <p:spPr/>
        <p:txBody>
          <a:bodyPr/>
          <a:lstStyle/>
          <a:p>
            <a:fld id="{26DAE00B-4949-4C61-80B8-86A6120138A9}" type="slidenum">
              <a:rPr lang="en-US" smtClean="0"/>
              <a:t>28</a:t>
            </a:fld>
            <a:endParaRPr lang="en-US" dirty="0"/>
          </a:p>
        </p:txBody>
      </p:sp>
    </p:spTree>
    <p:extLst>
      <p:ext uri="{BB962C8B-B14F-4D97-AF65-F5344CB8AC3E}">
        <p14:creationId xmlns:p14="http://schemas.microsoft.com/office/powerpoint/2010/main" val="757696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CA5BC-7CD0-A376-D717-56E361DF56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EA3603-9BCA-AAFE-B1FF-84FB7DDCB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9EF366-9D51-4287-9E81-EAC221629C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FA387B-5496-0F53-DAAA-D6C8F13E01F8}"/>
              </a:ext>
            </a:extLst>
          </p:cNvPr>
          <p:cNvSpPr>
            <a:spLocks noGrp="1"/>
          </p:cNvSpPr>
          <p:nvPr>
            <p:ph type="sldNum" sz="quarter" idx="5"/>
          </p:nvPr>
        </p:nvSpPr>
        <p:spPr/>
        <p:txBody>
          <a:bodyPr/>
          <a:lstStyle/>
          <a:p>
            <a:fld id="{26DAE00B-4949-4C61-80B8-86A6120138A9}" type="slidenum">
              <a:rPr lang="en-US" smtClean="0"/>
              <a:t>29</a:t>
            </a:fld>
            <a:endParaRPr lang="en-US" dirty="0"/>
          </a:p>
        </p:txBody>
      </p:sp>
    </p:spTree>
    <p:extLst>
      <p:ext uri="{BB962C8B-B14F-4D97-AF65-F5344CB8AC3E}">
        <p14:creationId xmlns:p14="http://schemas.microsoft.com/office/powerpoint/2010/main" val="383844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AE00B-4949-4C61-80B8-86A6120138A9}" type="slidenum">
              <a:rPr lang="en-US" smtClean="0"/>
              <a:t>3</a:t>
            </a:fld>
            <a:endParaRPr lang="en-US" dirty="0"/>
          </a:p>
        </p:txBody>
      </p:sp>
    </p:spTree>
    <p:extLst>
      <p:ext uri="{BB962C8B-B14F-4D97-AF65-F5344CB8AC3E}">
        <p14:creationId xmlns:p14="http://schemas.microsoft.com/office/powerpoint/2010/main" val="1376230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D4610-76A9-A53D-2495-4B4AFD5F3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C8D5E-DDB1-0FC3-E226-C6AF50B6E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CA087E-30D8-849F-6BF3-9B3619F2D3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6A3AAE-1021-2B22-9990-66CDFA59CE74}"/>
              </a:ext>
            </a:extLst>
          </p:cNvPr>
          <p:cNvSpPr>
            <a:spLocks noGrp="1"/>
          </p:cNvSpPr>
          <p:nvPr>
            <p:ph type="sldNum" sz="quarter" idx="5"/>
          </p:nvPr>
        </p:nvSpPr>
        <p:spPr/>
        <p:txBody>
          <a:bodyPr/>
          <a:lstStyle/>
          <a:p>
            <a:fld id="{22875A2B-73C5-467B-935A-84CF73F3CD98}" type="slidenum">
              <a:rPr lang="en-US" smtClean="0"/>
              <a:t>30</a:t>
            </a:fld>
            <a:endParaRPr lang="en-US" dirty="0"/>
          </a:p>
        </p:txBody>
      </p:sp>
    </p:spTree>
    <p:extLst>
      <p:ext uri="{BB962C8B-B14F-4D97-AF65-F5344CB8AC3E}">
        <p14:creationId xmlns:p14="http://schemas.microsoft.com/office/powerpoint/2010/main" val="1639144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7249E-45A5-32C5-1047-693E92F2F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2498C7-7130-F7FF-7E5F-4E1B00BDC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2C1475-EC2E-59F8-8F96-DB34A10CEB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98B20C-80BD-A168-65F8-B9BB00DB2B11}"/>
              </a:ext>
            </a:extLst>
          </p:cNvPr>
          <p:cNvSpPr>
            <a:spLocks noGrp="1"/>
          </p:cNvSpPr>
          <p:nvPr>
            <p:ph type="sldNum" sz="quarter" idx="5"/>
          </p:nvPr>
        </p:nvSpPr>
        <p:spPr/>
        <p:txBody>
          <a:bodyPr/>
          <a:lstStyle/>
          <a:p>
            <a:fld id="{22875A2B-73C5-467B-935A-84CF73F3CD98}" type="slidenum">
              <a:rPr lang="en-US" smtClean="0"/>
              <a:t>31</a:t>
            </a:fld>
            <a:endParaRPr lang="en-US" dirty="0"/>
          </a:p>
        </p:txBody>
      </p:sp>
    </p:spTree>
    <p:extLst>
      <p:ext uri="{BB962C8B-B14F-4D97-AF65-F5344CB8AC3E}">
        <p14:creationId xmlns:p14="http://schemas.microsoft.com/office/powerpoint/2010/main" val="947067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61DBF-1EDA-C795-348A-F11818AAD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34C8D-8EFB-6D84-3480-009440AFA8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A4BBA-7D08-8FE0-3C90-9882A3E0C3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E2DEE3-438F-51DB-1E83-F7D2AAA13E05}"/>
              </a:ext>
            </a:extLst>
          </p:cNvPr>
          <p:cNvSpPr>
            <a:spLocks noGrp="1"/>
          </p:cNvSpPr>
          <p:nvPr>
            <p:ph type="sldNum" sz="quarter" idx="5"/>
          </p:nvPr>
        </p:nvSpPr>
        <p:spPr/>
        <p:txBody>
          <a:bodyPr/>
          <a:lstStyle/>
          <a:p>
            <a:fld id="{22875A2B-73C5-467B-935A-84CF73F3CD98}" type="slidenum">
              <a:rPr lang="en-US" smtClean="0"/>
              <a:t>32</a:t>
            </a:fld>
            <a:endParaRPr lang="en-US" dirty="0"/>
          </a:p>
        </p:txBody>
      </p:sp>
    </p:spTree>
    <p:extLst>
      <p:ext uri="{BB962C8B-B14F-4D97-AF65-F5344CB8AC3E}">
        <p14:creationId xmlns:p14="http://schemas.microsoft.com/office/powerpoint/2010/main" val="423306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3DAAE-A918-D9D8-3C32-659CE6F5F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A51EA3-7741-134B-9E0A-3F6360157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0B8C24-FC20-3C3E-87F5-1AA17A4249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46F716-5353-EF26-B1B5-F8CF7F58EB21}"/>
              </a:ext>
            </a:extLst>
          </p:cNvPr>
          <p:cNvSpPr>
            <a:spLocks noGrp="1"/>
          </p:cNvSpPr>
          <p:nvPr>
            <p:ph type="sldNum" sz="quarter" idx="5"/>
          </p:nvPr>
        </p:nvSpPr>
        <p:spPr/>
        <p:txBody>
          <a:bodyPr/>
          <a:lstStyle/>
          <a:p>
            <a:fld id="{22875A2B-73C5-467B-935A-84CF73F3CD98}" type="slidenum">
              <a:rPr lang="en-US" smtClean="0"/>
              <a:t>33</a:t>
            </a:fld>
            <a:endParaRPr lang="en-US" dirty="0"/>
          </a:p>
        </p:txBody>
      </p:sp>
    </p:spTree>
    <p:extLst>
      <p:ext uri="{BB962C8B-B14F-4D97-AF65-F5344CB8AC3E}">
        <p14:creationId xmlns:p14="http://schemas.microsoft.com/office/powerpoint/2010/main" val="4163325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C212F-BC35-25C1-C938-EB990079F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3238F-80B4-F567-7D47-ED2BA8B44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01F952-8A44-65C1-5FC9-F402175925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2A4885-D2FD-2468-BB49-E0AB76A850E2}"/>
              </a:ext>
            </a:extLst>
          </p:cNvPr>
          <p:cNvSpPr>
            <a:spLocks noGrp="1"/>
          </p:cNvSpPr>
          <p:nvPr>
            <p:ph type="sldNum" sz="quarter" idx="5"/>
          </p:nvPr>
        </p:nvSpPr>
        <p:spPr/>
        <p:txBody>
          <a:bodyPr/>
          <a:lstStyle/>
          <a:p>
            <a:fld id="{22875A2B-73C5-467B-935A-84CF73F3CD98}" type="slidenum">
              <a:rPr lang="en-US" smtClean="0"/>
              <a:t>34</a:t>
            </a:fld>
            <a:endParaRPr lang="en-US" dirty="0"/>
          </a:p>
        </p:txBody>
      </p:sp>
    </p:spTree>
    <p:extLst>
      <p:ext uri="{BB962C8B-B14F-4D97-AF65-F5344CB8AC3E}">
        <p14:creationId xmlns:p14="http://schemas.microsoft.com/office/powerpoint/2010/main" val="695570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36071-C8CD-8E96-248A-427D67936F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12498C-7CA0-3D30-6B9A-98F9E28D4E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0CBA4-0E5C-1AC5-775F-D49ED1091D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29B50B-326C-5068-1358-E94E027C2C67}"/>
              </a:ext>
            </a:extLst>
          </p:cNvPr>
          <p:cNvSpPr>
            <a:spLocks noGrp="1"/>
          </p:cNvSpPr>
          <p:nvPr>
            <p:ph type="sldNum" sz="quarter" idx="5"/>
          </p:nvPr>
        </p:nvSpPr>
        <p:spPr/>
        <p:txBody>
          <a:bodyPr/>
          <a:lstStyle/>
          <a:p>
            <a:fld id="{22875A2B-73C5-467B-935A-84CF73F3CD98}" type="slidenum">
              <a:rPr lang="en-US" smtClean="0"/>
              <a:t>35</a:t>
            </a:fld>
            <a:endParaRPr lang="en-US" dirty="0"/>
          </a:p>
        </p:txBody>
      </p:sp>
    </p:spTree>
    <p:extLst>
      <p:ext uri="{BB962C8B-B14F-4D97-AF65-F5344CB8AC3E}">
        <p14:creationId xmlns:p14="http://schemas.microsoft.com/office/powerpoint/2010/main" val="1015390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527E0-4621-A1A1-7B21-8FBE63C51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6A50B-BBF8-B80D-3475-B10D67F127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0674F-FF34-40F3-3463-82B944D74B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02B6B4-99EA-5642-F456-84ECB32C6C91}"/>
              </a:ext>
            </a:extLst>
          </p:cNvPr>
          <p:cNvSpPr>
            <a:spLocks noGrp="1"/>
          </p:cNvSpPr>
          <p:nvPr>
            <p:ph type="sldNum" sz="quarter" idx="5"/>
          </p:nvPr>
        </p:nvSpPr>
        <p:spPr/>
        <p:txBody>
          <a:bodyPr/>
          <a:lstStyle/>
          <a:p>
            <a:fld id="{22875A2B-73C5-467B-935A-84CF73F3CD98}" type="slidenum">
              <a:rPr lang="en-US" smtClean="0"/>
              <a:t>36</a:t>
            </a:fld>
            <a:endParaRPr lang="en-US" dirty="0"/>
          </a:p>
        </p:txBody>
      </p:sp>
    </p:spTree>
    <p:extLst>
      <p:ext uri="{BB962C8B-B14F-4D97-AF65-F5344CB8AC3E}">
        <p14:creationId xmlns:p14="http://schemas.microsoft.com/office/powerpoint/2010/main" val="3683587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0DF36-3D7B-1659-F08E-37BA99B54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4543E0-967A-A75C-7774-1699A736B4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B893F5-6AE3-0A58-0787-A041419473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50B2DF-FC94-A71D-718C-64776C14BD94}"/>
              </a:ext>
            </a:extLst>
          </p:cNvPr>
          <p:cNvSpPr>
            <a:spLocks noGrp="1"/>
          </p:cNvSpPr>
          <p:nvPr>
            <p:ph type="sldNum" sz="quarter" idx="5"/>
          </p:nvPr>
        </p:nvSpPr>
        <p:spPr/>
        <p:txBody>
          <a:bodyPr/>
          <a:lstStyle/>
          <a:p>
            <a:fld id="{22875A2B-73C5-467B-935A-84CF73F3CD98}" type="slidenum">
              <a:rPr lang="en-US" smtClean="0"/>
              <a:t>37</a:t>
            </a:fld>
            <a:endParaRPr lang="en-US" dirty="0"/>
          </a:p>
        </p:txBody>
      </p:sp>
    </p:spTree>
    <p:extLst>
      <p:ext uri="{BB962C8B-B14F-4D97-AF65-F5344CB8AC3E}">
        <p14:creationId xmlns:p14="http://schemas.microsoft.com/office/powerpoint/2010/main" val="2463326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EAAB3-7AAA-CA6A-323A-E17B38FC6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292E24-8B4F-85DB-8065-98E390F31F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D50E2-40E8-9E4C-3C34-739129A7CE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17DD15-F4C8-1B82-735D-13CBFF23517D}"/>
              </a:ext>
            </a:extLst>
          </p:cNvPr>
          <p:cNvSpPr>
            <a:spLocks noGrp="1"/>
          </p:cNvSpPr>
          <p:nvPr>
            <p:ph type="sldNum" sz="quarter" idx="5"/>
          </p:nvPr>
        </p:nvSpPr>
        <p:spPr/>
        <p:txBody>
          <a:bodyPr/>
          <a:lstStyle/>
          <a:p>
            <a:fld id="{22875A2B-73C5-467B-935A-84CF73F3CD98}" type="slidenum">
              <a:rPr lang="en-US" smtClean="0"/>
              <a:t>38</a:t>
            </a:fld>
            <a:endParaRPr lang="en-US" dirty="0"/>
          </a:p>
        </p:txBody>
      </p:sp>
    </p:spTree>
    <p:extLst>
      <p:ext uri="{BB962C8B-B14F-4D97-AF65-F5344CB8AC3E}">
        <p14:creationId xmlns:p14="http://schemas.microsoft.com/office/powerpoint/2010/main" val="2059508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0DB5D-58B9-DA5E-3F6E-02518CCE8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EC5882-6F5B-0B32-DD6A-A42653303D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D6299-4F90-F22B-2682-AA3B08C15D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7A90A3-A526-A679-0C9B-CAA630DEEE92}"/>
              </a:ext>
            </a:extLst>
          </p:cNvPr>
          <p:cNvSpPr>
            <a:spLocks noGrp="1"/>
          </p:cNvSpPr>
          <p:nvPr>
            <p:ph type="sldNum" sz="quarter" idx="5"/>
          </p:nvPr>
        </p:nvSpPr>
        <p:spPr/>
        <p:txBody>
          <a:bodyPr/>
          <a:lstStyle/>
          <a:p>
            <a:fld id="{22875A2B-73C5-467B-935A-84CF73F3CD98}" type="slidenum">
              <a:rPr lang="en-US" smtClean="0"/>
              <a:t>39</a:t>
            </a:fld>
            <a:endParaRPr lang="en-US" dirty="0"/>
          </a:p>
        </p:txBody>
      </p:sp>
    </p:spTree>
    <p:extLst>
      <p:ext uri="{BB962C8B-B14F-4D97-AF65-F5344CB8AC3E}">
        <p14:creationId xmlns:p14="http://schemas.microsoft.com/office/powerpoint/2010/main" val="280275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endParaRPr lang="en-US" dirty="0"/>
          </a:p>
        </p:txBody>
      </p:sp>
      <p:sp>
        <p:nvSpPr>
          <p:cNvPr id="4" name="Slide Number Placeholder 3"/>
          <p:cNvSpPr>
            <a:spLocks noGrp="1"/>
          </p:cNvSpPr>
          <p:nvPr>
            <p:ph type="sldNum" sz="quarter" idx="5"/>
          </p:nvPr>
        </p:nvSpPr>
        <p:spPr/>
        <p:txBody>
          <a:bodyPr/>
          <a:lstStyle/>
          <a:p>
            <a:fld id="{26DAE00B-4949-4C61-80B8-86A6120138A9}" type="slidenum">
              <a:rPr lang="en-US" smtClean="0"/>
              <a:t>4</a:t>
            </a:fld>
            <a:endParaRPr lang="en-US" dirty="0"/>
          </a:p>
        </p:txBody>
      </p:sp>
    </p:spTree>
    <p:extLst>
      <p:ext uri="{BB962C8B-B14F-4D97-AF65-F5344CB8AC3E}">
        <p14:creationId xmlns:p14="http://schemas.microsoft.com/office/powerpoint/2010/main" val="138317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endParaRPr lang="en-US" sz="1400" b="1" dirty="0"/>
          </a:p>
        </p:txBody>
      </p:sp>
      <p:sp>
        <p:nvSpPr>
          <p:cNvPr id="4" name="Slide Number Placeholder 3"/>
          <p:cNvSpPr>
            <a:spLocks noGrp="1"/>
          </p:cNvSpPr>
          <p:nvPr>
            <p:ph type="sldNum" sz="quarter" idx="5"/>
          </p:nvPr>
        </p:nvSpPr>
        <p:spPr/>
        <p:txBody>
          <a:bodyPr/>
          <a:lstStyle/>
          <a:p>
            <a:fld id="{26DAE00B-4949-4C61-80B8-86A6120138A9}" type="slidenum">
              <a:rPr lang="en-US" smtClean="0"/>
              <a:t>5</a:t>
            </a:fld>
            <a:endParaRPr lang="en-US" dirty="0"/>
          </a:p>
        </p:txBody>
      </p:sp>
    </p:spTree>
    <p:extLst>
      <p:ext uri="{BB962C8B-B14F-4D97-AF65-F5344CB8AC3E}">
        <p14:creationId xmlns:p14="http://schemas.microsoft.com/office/powerpoint/2010/main" val="280267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endParaRPr lang="en-US" sz="1400" b="1" dirty="0"/>
          </a:p>
        </p:txBody>
      </p:sp>
      <p:sp>
        <p:nvSpPr>
          <p:cNvPr id="4" name="Slide Number Placeholder 3"/>
          <p:cNvSpPr>
            <a:spLocks noGrp="1"/>
          </p:cNvSpPr>
          <p:nvPr>
            <p:ph type="sldNum" sz="quarter" idx="5"/>
          </p:nvPr>
        </p:nvSpPr>
        <p:spPr/>
        <p:txBody>
          <a:bodyPr/>
          <a:lstStyle/>
          <a:p>
            <a:fld id="{22875A2B-73C5-467B-935A-84CF73F3CD98}" type="slidenum">
              <a:rPr lang="en-US" smtClean="0"/>
              <a:t>6</a:t>
            </a:fld>
            <a:endParaRPr lang="en-US" dirty="0"/>
          </a:p>
        </p:txBody>
      </p:sp>
    </p:spTree>
    <p:extLst>
      <p:ext uri="{BB962C8B-B14F-4D97-AF65-F5344CB8AC3E}">
        <p14:creationId xmlns:p14="http://schemas.microsoft.com/office/powerpoint/2010/main" val="144463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AE00B-4949-4C61-80B8-86A6120138A9}" type="slidenum">
              <a:rPr lang="en-US" smtClean="0"/>
              <a:t>7</a:t>
            </a:fld>
            <a:endParaRPr lang="en-US" dirty="0"/>
          </a:p>
        </p:txBody>
      </p:sp>
    </p:spTree>
    <p:extLst>
      <p:ext uri="{BB962C8B-B14F-4D97-AF65-F5344CB8AC3E}">
        <p14:creationId xmlns:p14="http://schemas.microsoft.com/office/powerpoint/2010/main" val="278507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26DAE00B-4949-4C61-80B8-86A6120138A9}" type="slidenum">
              <a:rPr lang="en-US" smtClean="0"/>
              <a:t>8</a:t>
            </a:fld>
            <a:endParaRPr lang="en-US" dirty="0"/>
          </a:p>
        </p:txBody>
      </p:sp>
    </p:spTree>
    <p:extLst>
      <p:ext uri="{BB962C8B-B14F-4D97-AF65-F5344CB8AC3E}">
        <p14:creationId xmlns:p14="http://schemas.microsoft.com/office/powerpoint/2010/main" val="413568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516676"/>
            <a:ext cx="5679440" cy="4565180"/>
          </a:xfrm>
        </p:spPr>
        <p:txBody>
          <a:bodyPr/>
          <a:lstStyle/>
          <a:p>
            <a:pPr marL="171450" indent="-171450">
              <a:buFont typeface="Wingdings" panose="05000000000000000000" pitchFamily="2" charset="2"/>
              <a:buChar char="q"/>
            </a:pPr>
            <a:r>
              <a:rPr lang="en-US" dirty="0">
                <a:highlight>
                  <a:srgbClr val="FFFF00"/>
                </a:highlight>
              </a:rPr>
              <a:t> </a:t>
            </a:r>
            <a:endParaRPr lang="en-US" dirty="0"/>
          </a:p>
          <a:p>
            <a:pPr marL="628650" lvl="1" indent="-171450">
              <a:buFont typeface="Arial" panose="020B0604020202020204" pitchFamily="34" charset="0"/>
              <a:buChar char="•"/>
            </a:pPr>
            <a:endParaRPr lang="en-US" dirty="0"/>
          </a:p>
          <a:p>
            <a:pPr lvl="1"/>
            <a:endParaRPr lang="en-US" dirty="0"/>
          </a:p>
        </p:txBody>
      </p:sp>
      <p:sp>
        <p:nvSpPr>
          <p:cNvPr id="4" name="Slide Number Placeholder 3"/>
          <p:cNvSpPr>
            <a:spLocks noGrp="1"/>
          </p:cNvSpPr>
          <p:nvPr>
            <p:ph type="sldNum" sz="quarter" idx="5"/>
          </p:nvPr>
        </p:nvSpPr>
        <p:spPr/>
        <p:txBody>
          <a:bodyPr/>
          <a:lstStyle/>
          <a:p>
            <a:fld id="{26DAE00B-4949-4C61-80B8-86A6120138A9}" type="slidenum">
              <a:rPr lang="en-US" smtClean="0"/>
              <a:t>9</a:t>
            </a:fld>
            <a:endParaRPr lang="en-US" dirty="0"/>
          </a:p>
        </p:txBody>
      </p:sp>
    </p:spTree>
    <p:extLst>
      <p:ext uri="{BB962C8B-B14F-4D97-AF65-F5344CB8AC3E}">
        <p14:creationId xmlns:p14="http://schemas.microsoft.com/office/powerpoint/2010/main" val="522154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9/4/25</a:t>
            </a:fld>
            <a:endParaRPr lang="en-US" dirty="0"/>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1808139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9/4/25</a:t>
            </a:fld>
            <a:endParaRPr lang="en-US" dirty="0"/>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307483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9/4/25</a:t>
            </a:fld>
            <a:endParaRPr lang="en-US" dirty="0"/>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dirty="0"/>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080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9/4/25</a:t>
            </a:fld>
            <a:endParaRPr lang="en-US" dirty="0"/>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419839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9/4/25</a:t>
            </a:fld>
            <a:endParaRPr lang="en-US" dirty="0"/>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dirty="0"/>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9588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9/4/25</a:t>
            </a:fld>
            <a:endParaRPr lang="en-US" dirty="0"/>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222740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9/4/25</a:t>
            </a:fld>
            <a:endParaRPr lang="en-US" dirty="0"/>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307860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9/4/25</a:t>
            </a:fld>
            <a:endParaRPr lang="en-US" dirty="0"/>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35003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9/4/25</a:t>
            </a:fld>
            <a:endParaRPr lang="en-US" dirty="0"/>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47682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9/4/25</a:t>
            </a:fld>
            <a:endParaRPr lang="en-US" dirty="0"/>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2797383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9/4/25</a:t>
            </a:fld>
            <a:endParaRPr lang="en-US" dirty="0"/>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1384162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9/4/25</a:t>
            </a:fld>
            <a:endParaRPr lang="en-US" dirty="0"/>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dirty="0"/>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67135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genetic.org/" TargetMode="External"/><Relationship Id="rId7" Type="http://schemas.openxmlformats.org/officeDocument/2006/relationships/hyperlink" Target="https://ldaamerica.or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dyslexiaida.org/" TargetMode="External"/><Relationship Id="rId5" Type="http://schemas.openxmlformats.org/officeDocument/2006/relationships/hyperlink" Target="https://exceptionalchildren.org/" TargetMode="External"/><Relationship Id="rId4" Type="http://schemas.openxmlformats.org/officeDocument/2006/relationships/hyperlink" Target="https://chadd.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genetic.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s://www.nami.org/" TargetMode="External"/><Relationship Id="rId4" Type="http://schemas.openxmlformats.org/officeDocument/2006/relationships/hyperlink" Target="https://chadd.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chadd.org/" TargetMode="External"/><Relationship Id="rId5" Type="http://schemas.openxmlformats.org/officeDocument/2006/relationships/hyperlink" Target="https://add.org/" TargetMode="External"/><Relationship Id="rId4" Type="http://schemas.openxmlformats.org/officeDocument/2006/relationships/hyperlink" Target="https://genetic.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xceptionalchildren.org/"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s://ldaamerica.org/" TargetMode="External"/><Relationship Id="rId4" Type="http://schemas.openxmlformats.org/officeDocument/2006/relationships/hyperlink" Target="https://dyslexiaida.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nami.org/"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ogle.com/viewer/place?mid=%2Fg%2F1thqhn9m"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hyperlink" Target="https://www.google.com/viewer/place?mid=%2Fg%2F1tl_00jc"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pic>
        <p:nvPicPr>
          <p:cNvPr id="4" name="Picture 3" descr="Person teaching in class">
            <a:extLst>
              <a:ext uri="{FF2B5EF4-FFF2-40B4-BE49-F238E27FC236}">
                <a16:creationId xmlns:a16="http://schemas.microsoft.com/office/drawing/2014/main" id="{92238308-7544-4FCD-872E-1FA5F0F146A3}"/>
              </a:ext>
            </a:extLst>
          </p:cNvPr>
          <p:cNvPicPr>
            <a:picLocks noChangeAspect="1"/>
          </p:cNvPicPr>
          <p:nvPr/>
        </p:nvPicPr>
        <p:blipFill>
          <a:blip r:embed="rId3"/>
          <a:srcRect t="5545" r="9091" b="17846"/>
          <a:stretch>
            <a:fillRect/>
          </a:stretch>
        </p:blipFill>
        <p:spPr>
          <a:xfrm>
            <a:off x="21" y="-2"/>
            <a:ext cx="12191979" cy="6857990"/>
          </a:xfrm>
          <a:prstGeom prst="rect">
            <a:avLst/>
          </a:prstGeom>
        </p:spPr>
      </p:pic>
      <p:sp>
        <p:nvSpPr>
          <p:cNvPr id="18" name="Rectangle 17">
            <a:extLst>
              <a:ext uri="{FF2B5EF4-FFF2-40B4-BE49-F238E27FC236}">
                <a16:creationId xmlns:a16="http://schemas.microsoft.com/office/drawing/2014/main" id="{912025B4-7337-735E-4DC9-E634D2011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20000"/>
                </a:schemeClr>
              </a:gs>
              <a:gs pos="26000">
                <a:schemeClr val="bg1">
                  <a:alpha val="7000"/>
                </a:schemeClr>
              </a:gs>
              <a:gs pos="100000">
                <a:schemeClr val="bg1">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3A6370D-48B7-8C6B-9C5D-72C2B7FD6D2D}"/>
              </a:ext>
            </a:extLst>
          </p:cNvPr>
          <p:cNvSpPr>
            <a:spLocks noGrp="1"/>
          </p:cNvSpPr>
          <p:nvPr>
            <p:ph type="ctrTitle"/>
          </p:nvPr>
        </p:nvSpPr>
        <p:spPr>
          <a:xfrm>
            <a:off x="438910" y="752195"/>
            <a:ext cx="4144107" cy="4196173"/>
          </a:xfrm>
        </p:spPr>
        <p:txBody>
          <a:bodyPr anchor="t">
            <a:normAutofit/>
          </a:bodyPr>
          <a:lstStyle/>
          <a:p>
            <a:pPr>
              <a:lnSpc>
                <a:spcPct val="90000"/>
              </a:lnSpc>
            </a:pPr>
            <a:r>
              <a:rPr lang="en-US" sz="2100" dirty="0"/>
              <a:t>Supporting Academic and Social-Emotional Education of Students with X Y Chromosome Variations</a:t>
            </a:r>
            <a:br>
              <a:rPr lang="en-US" sz="2100" dirty="0"/>
            </a:br>
            <a:br>
              <a:rPr lang="en-US" sz="2100" dirty="0"/>
            </a:br>
            <a:r>
              <a:rPr lang="en-US" sz="2100" dirty="0"/>
              <a:t>Amy Talboy, MD., Department of Human Genetics, </a:t>
            </a:r>
            <a:br>
              <a:rPr lang="en-US" sz="2100" dirty="0"/>
            </a:br>
            <a:r>
              <a:rPr lang="en-US" sz="2100" dirty="0"/>
              <a:t>Emory University</a:t>
            </a:r>
            <a:br>
              <a:rPr lang="en-US" sz="2100" dirty="0"/>
            </a:br>
            <a:br>
              <a:rPr lang="en-US" sz="2100" dirty="0"/>
            </a:br>
            <a:r>
              <a:rPr lang="en-US" sz="2100" dirty="0"/>
              <a:t>Catherine Trapani, Ph.D., BCBA, Trapani Education Consultants, LLC</a:t>
            </a:r>
          </a:p>
        </p:txBody>
      </p:sp>
      <p:sp>
        <p:nvSpPr>
          <p:cNvPr id="3" name="Subtitle 2">
            <a:extLst>
              <a:ext uri="{FF2B5EF4-FFF2-40B4-BE49-F238E27FC236}">
                <a16:creationId xmlns:a16="http://schemas.microsoft.com/office/drawing/2014/main" id="{C2DA443E-1911-E8E9-71F8-4C53D0057778}"/>
              </a:ext>
            </a:extLst>
          </p:cNvPr>
          <p:cNvSpPr>
            <a:spLocks noGrp="1"/>
          </p:cNvSpPr>
          <p:nvPr>
            <p:ph type="subTitle" idx="1"/>
          </p:nvPr>
        </p:nvSpPr>
        <p:spPr>
          <a:xfrm>
            <a:off x="438910" y="4948369"/>
            <a:ext cx="4381634" cy="1157436"/>
          </a:xfrm>
        </p:spPr>
        <p:txBody>
          <a:bodyPr anchor="b">
            <a:normAutofit/>
          </a:bodyPr>
          <a:lstStyle/>
          <a:p>
            <a:r>
              <a:rPr lang="en-US" sz="2400" dirty="0"/>
              <a:t>Addressing the needs of diverse learners for success</a:t>
            </a:r>
          </a:p>
        </p:txBody>
      </p:sp>
      <p:sp>
        <p:nvSpPr>
          <p:cNvPr id="20" name="Rectangle 19">
            <a:extLst>
              <a:ext uri="{FF2B5EF4-FFF2-40B4-BE49-F238E27FC236}">
                <a16:creationId xmlns:a16="http://schemas.microsoft.com/office/drawing/2014/main" id="{150CDACD-D191-E642-F686-FCB54B7E5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9570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3296467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1" name="Rectangle 1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884E816C-594A-BD31-F61B-12101956A9BF}"/>
              </a:ext>
            </a:extLst>
          </p:cNvPr>
          <p:cNvSpPr>
            <a:spLocks noGrp="1"/>
          </p:cNvSpPr>
          <p:nvPr>
            <p:ph type="title"/>
          </p:nvPr>
        </p:nvSpPr>
        <p:spPr>
          <a:xfrm>
            <a:off x="521208" y="978408"/>
            <a:ext cx="3410712" cy="5376672"/>
          </a:xfrm>
        </p:spPr>
        <p:txBody>
          <a:bodyPr>
            <a:normAutofit/>
          </a:bodyPr>
          <a:lstStyle/>
          <a:p>
            <a:r>
              <a:rPr lang="en-US" sz="2800" dirty="0"/>
              <a:t>Effective Teaching Methods and Accommodations</a:t>
            </a:r>
          </a:p>
        </p:txBody>
      </p:sp>
      <p:graphicFrame>
        <p:nvGraphicFramePr>
          <p:cNvPr id="4" name="Content Placeholder 4">
            <a:extLst>
              <a:ext uri="{FF2B5EF4-FFF2-40B4-BE49-F238E27FC236}">
                <a16:creationId xmlns:a16="http://schemas.microsoft.com/office/drawing/2014/main" id="{C3BEC566-1CEE-4625-8C29-8F2B6224C427}"/>
              </a:ext>
            </a:extLst>
          </p:cNvPr>
          <p:cNvGraphicFramePr>
            <a:graphicFrameLocks noGrp="1"/>
          </p:cNvGraphicFramePr>
          <p:nvPr>
            <p:ph idx="1"/>
            <p:extLst>
              <p:ext uri="{D42A27DB-BD31-4B8C-83A1-F6EECF244321}">
                <p14:modId xmlns:p14="http://schemas.microsoft.com/office/powerpoint/2010/main" val="669449023"/>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6008" y="1042416"/>
          <a:ext cx="7031736"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225286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ECE4-6DB6-2077-C0F1-32789D079074}"/>
              </a:ext>
            </a:extLst>
          </p:cNvPr>
          <p:cNvSpPr>
            <a:spLocks noGrp="1"/>
          </p:cNvSpPr>
          <p:nvPr>
            <p:ph type="title"/>
          </p:nvPr>
        </p:nvSpPr>
        <p:spPr>
          <a:xfrm>
            <a:off x="521208" y="978408"/>
            <a:ext cx="11170156" cy="5371502"/>
          </a:xfrm>
        </p:spPr>
        <p:txBody>
          <a:bodyPr vert="horz" lIns="91440" tIns="45720" rIns="91440" bIns="45720" rtlCol="0" anchor="t">
            <a:normAutofit/>
          </a:bodyPr>
          <a:lstStyle/>
          <a:p>
            <a:r>
              <a:rPr lang="en-US" b="1" kern="1200" dirty="0">
                <a:solidFill>
                  <a:schemeClr val="tx1"/>
                </a:solidFill>
                <a:latin typeface="+mj-lt"/>
                <a:ea typeface="+mj-ea"/>
                <a:cs typeface="+mj-cs"/>
              </a:rPr>
              <a:t>Key </a:t>
            </a:r>
            <a:r>
              <a:rPr lang="en-US" dirty="0"/>
              <a:t>Websites</a:t>
            </a:r>
            <a:endParaRPr lang="en-US"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62BB3A6D-867D-6B68-49DF-71A9236A86F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0636" y="1869897"/>
            <a:ext cx="6300216" cy="4480013"/>
          </a:xfrm>
        </p:spPr>
        <p:txBody>
          <a:bodyPr>
            <a:normAutofit fontScale="70000" lnSpcReduction="20000"/>
          </a:bodyPr>
          <a:lstStyle/>
          <a:p>
            <a:pPr marL="0" indent="0">
              <a:buNone/>
            </a:pPr>
            <a:r>
              <a:rPr lang="en-US" sz="2200" b="1" dirty="0"/>
              <a:t>Information, Education Services and Guidelines:</a:t>
            </a:r>
          </a:p>
          <a:p>
            <a:pPr lvl="0"/>
            <a:r>
              <a:rPr lang="en-US" sz="1900" b="1" dirty="0"/>
              <a:t>Association for X and Y Chromosome Variations </a:t>
            </a:r>
            <a:r>
              <a:rPr lang="en-US" sz="1900" dirty="0"/>
              <a:t>(AXYS)   	</a:t>
            </a:r>
            <a:r>
              <a:rPr lang="en-US" sz="1900" u="sng" dirty="0">
                <a:hlinkClick r:id="rId3"/>
              </a:rPr>
              <a:t>https://genetic.org/</a:t>
            </a:r>
            <a:endParaRPr lang="en-US" sz="1900" dirty="0"/>
          </a:p>
          <a:p>
            <a:pPr lvl="0">
              <a:lnSpc>
                <a:spcPct val="120000"/>
              </a:lnSpc>
            </a:pPr>
            <a:r>
              <a:rPr lang="en-US" sz="1900" b="1" dirty="0"/>
              <a:t>Attention Deficit Hyperactivity Disorder Association  </a:t>
            </a:r>
            <a:r>
              <a:rPr lang="en-US" sz="1900" dirty="0"/>
              <a:t>(ADDA)  </a:t>
            </a:r>
          </a:p>
          <a:p>
            <a:pPr marL="0" indent="0">
              <a:lnSpc>
                <a:spcPct val="120000"/>
              </a:lnSpc>
              <a:buNone/>
            </a:pPr>
            <a:r>
              <a:rPr lang="en-US" sz="1900" dirty="0"/>
              <a:t>        https://add.org/</a:t>
            </a:r>
          </a:p>
          <a:p>
            <a:pPr lvl="0"/>
            <a:r>
              <a:rPr lang="en-US" sz="1900" b="1" dirty="0"/>
              <a:t>Children and Adults with Attention-Deficit/Hyperactivity Disorder </a:t>
            </a:r>
            <a:r>
              <a:rPr lang="en-US" sz="1900" dirty="0"/>
              <a:t>(CHADD) </a:t>
            </a:r>
          </a:p>
          <a:p>
            <a:r>
              <a:rPr lang="en-US" sz="1900" u="sng" dirty="0">
                <a:hlinkClick r:id="rId4"/>
              </a:rPr>
              <a:t>CHADD - Improving the lives of people affected by ADHD</a:t>
            </a:r>
            <a:endParaRPr lang="en-US" sz="1900" dirty="0"/>
          </a:p>
          <a:p>
            <a:pPr lvl="0"/>
            <a:r>
              <a:rPr lang="en-US" sz="1900" b="1" dirty="0"/>
              <a:t>Council for Exceptional Children </a:t>
            </a:r>
            <a:r>
              <a:rPr lang="en-US" sz="1900" dirty="0"/>
              <a:t>(CEC)</a:t>
            </a:r>
          </a:p>
          <a:p>
            <a:r>
              <a:rPr lang="en-US" sz="1900" u="sng" dirty="0">
                <a:hlinkClick r:id="rId5"/>
              </a:rPr>
              <a:t>Council for Exceptional Children | The premier association for special education professionals</a:t>
            </a:r>
            <a:endParaRPr lang="en-US" sz="1900" dirty="0"/>
          </a:p>
          <a:p>
            <a:pPr lvl="0"/>
            <a:r>
              <a:rPr lang="en-US" sz="1900" b="1" dirty="0"/>
              <a:t>International Dyslexia Association</a:t>
            </a:r>
          </a:p>
          <a:p>
            <a:r>
              <a:rPr lang="en-US" sz="1900" b="1" u="sng" dirty="0">
                <a:hlinkClick r:id="rId6"/>
              </a:rPr>
              <a:t>International Dyslexia Association - …until everyone can read!</a:t>
            </a:r>
            <a:endParaRPr lang="en-US" sz="1900" b="1" dirty="0"/>
          </a:p>
          <a:p>
            <a:pPr lvl="0"/>
            <a:r>
              <a:rPr lang="en-US" sz="1900" dirty="0"/>
              <a:t>Learning Disabilities Association of America (LDA)</a:t>
            </a:r>
          </a:p>
          <a:p>
            <a:r>
              <a:rPr lang="en-US" sz="1900" b="1" u="sng" dirty="0">
                <a:hlinkClick r:id="rId7"/>
              </a:rPr>
              <a:t>Learning Disabilities Association of America – Support. Educate. Advocate.</a:t>
            </a:r>
            <a:endParaRPr lang="en-US" sz="1900" b="1" dirty="0"/>
          </a:p>
          <a:p>
            <a:pPr marL="0" indent="0">
              <a:spcBef>
                <a:spcPts val="2500"/>
              </a:spcBef>
              <a:buNone/>
            </a:pPr>
            <a:endParaRPr lang="en-US" sz="1400" b="1" dirty="0"/>
          </a:p>
        </p:txBody>
      </p:sp>
      <p:pic>
        <p:nvPicPr>
          <p:cNvPr id="5" name="Content Placeholder 4" descr="3d illustration">
            <a:extLst>
              <a:ext uri="{FF2B5EF4-FFF2-40B4-BE49-F238E27FC236}">
                <a16:creationId xmlns:a16="http://schemas.microsoft.com/office/drawing/2014/main" id="{E1D3D5BF-2DC9-41BF-801C-068B043AFEA9}"/>
              </a:ext>
            </a:extLst>
          </p:cNvPr>
          <p:cNvPicPr>
            <a:picLocks noGrp="1" noChangeAspect="1"/>
          </p:cNvPicPr>
          <p:nvPr>
            <p:ph sz="half" idx="1"/>
          </p:nvPr>
        </p:nvPicPr>
        <p:blipFill>
          <a:blip r:embed="rId8"/>
          <a:srcRect l="8528" r="21659" b="-3"/>
          <a:stretch>
            <a:fillRect/>
          </a:stretch>
        </p:blipFill>
        <p:spPr>
          <a:xfrm>
            <a:off x="7588987" y="508090"/>
            <a:ext cx="4081805" cy="5846990"/>
          </a:xfrm>
          <a:prstGeom prst="rect">
            <a:avLst/>
          </a:prstGeom>
        </p:spPr>
      </p:pic>
    </p:spTree>
    <p:extLst>
      <p:ext uri="{BB962C8B-B14F-4D97-AF65-F5344CB8AC3E}">
        <p14:creationId xmlns:p14="http://schemas.microsoft.com/office/powerpoint/2010/main" val="320683362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D3EB2-0899-F70E-4583-A6331E2AEA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0EFCAC-C8E0-81AE-AE0C-33A04050E9FE}"/>
              </a:ext>
            </a:extLst>
          </p:cNvPr>
          <p:cNvSpPr>
            <a:spLocks noGrp="1"/>
          </p:cNvSpPr>
          <p:nvPr>
            <p:ph type="title"/>
          </p:nvPr>
        </p:nvSpPr>
        <p:spPr>
          <a:xfrm>
            <a:off x="521208" y="978408"/>
            <a:ext cx="11170156" cy="5371502"/>
          </a:xfrm>
        </p:spPr>
        <p:txBody>
          <a:bodyPr vert="horz" lIns="91440" tIns="45720" rIns="91440" bIns="45720" rtlCol="0" anchor="t">
            <a:normAutofit/>
          </a:bodyPr>
          <a:lstStyle/>
          <a:p>
            <a:r>
              <a:rPr lang="en-US" b="1" kern="1200" dirty="0">
                <a:solidFill>
                  <a:schemeClr val="tx1"/>
                </a:solidFill>
                <a:latin typeface="+mj-lt"/>
                <a:ea typeface="+mj-ea"/>
                <a:cs typeface="+mj-cs"/>
              </a:rPr>
              <a:t>Key </a:t>
            </a:r>
            <a:r>
              <a:rPr lang="en-US" dirty="0"/>
              <a:t>Websites</a:t>
            </a:r>
            <a:endParaRPr lang="en-US"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33EB5554-B4D9-9016-8754-D06CE9F4369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0636" y="1869897"/>
            <a:ext cx="6300216" cy="4480013"/>
          </a:xfrm>
        </p:spPr>
        <p:txBody>
          <a:bodyPr>
            <a:normAutofit lnSpcReduction="10000"/>
          </a:bodyPr>
          <a:lstStyle/>
          <a:p>
            <a:pPr marL="0" indent="0">
              <a:buNone/>
            </a:pPr>
            <a:r>
              <a:rPr lang="en-US" sz="2100" b="1" dirty="0"/>
              <a:t>Information, Education Services and Guidelines for College Students:</a:t>
            </a:r>
            <a:endParaRPr lang="en-US" sz="2100" dirty="0"/>
          </a:p>
          <a:p>
            <a:pPr lvl="0"/>
            <a:r>
              <a:rPr lang="en-US" b="1" dirty="0"/>
              <a:t>Affordable Colleges Online </a:t>
            </a:r>
            <a:r>
              <a:rPr lang="en-US" dirty="0"/>
              <a:t>- Guide To Disability Rights In College: This guide provides an overview of the ADA and other relevant laws protecting the rights of college students with disabilities.</a:t>
            </a:r>
          </a:p>
          <a:p>
            <a:pPr lvl="0"/>
            <a:r>
              <a:rPr lang="en-US" b="1" dirty="0"/>
              <a:t>College Atlas </a:t>
            </a:r>
            <a:r>
              <a:rPr lang="en-US" dirty="0"/>
              <a:t>- The Ultimate Guide for College Students With Disabilities: This website lists resources and support programs available to college students with disabilities.</a:t>
            </a:r>
          </a:p>
          <a:p>
            <a:pPr lvl="0"/>
            <a:r>
              <a:rPr lang="en-US" b="1" dirty="0"/>
              <a:t>Learning Disabilities Association of America </a:t>
            </a:r>
            <a:r>
              <a:rPr lang="en-US" dirty="0"/>
              <a:t>(LDAA): The LDAA offers information and resources for college students with learning disabilities, including their rights and responsibilities. </a:t>
            </a:r>
          </a:p>
          <a:p>
            <a:endParaRPr lang="en-US" sz="2200" b="1" dirty="0"/>
          </a:p>
          <a:p>
            <a:pPr marL="0" indent="0">
              <a:spcBef>
                <a:spcPts val="2500"/>
              </a:spcBef>
              <a:buNone/>
            </a:pPr>
            <a:endParaRPr lang="en-US" sz="1400" b="1" dirty="0"/>
          </a:p>
        </p:txBody>
      </p:sp>
      <p:pic>
        <p:nvPicPr>
          <p:cNvPr id="5" name="Content Placeholder 4" descr="3d illustration">
            <a:extLst>
              <a:ext uri="{FF2B5EF4-FFF2-40B4-BE49-F238E27FC236}">
                <a16:creationId xmlns:a16="http://schemas.microsoft.com/office/drawing/2014/main" id="{2E012463-F400-A8A6-97F9-7A62DA6EF478}"/>
              </a:ext>
            </a:extLst>
          </p:cNvPr>
          <p:cNvPicPr>
            <a:picLocks noGrp="1" noChangeAspect="1"/>
          </p:cNvPicPr>
          <p:nvPr>
            <p:ph sz="half" idx="1"/>
          </p:nvPr>
        </p:nvPicPr>
        <p:blipFill>
          <a:blip r:embed="rId3"/>
          <a:srcRect l="8528" r="21659" b="-3"/>
          <a:stretch>
            <a:fillRect/>
          </a:stretch>
        </p:blipFill>
        <p:spPr>
          <a:xfrm>
            <a:off x="7588987" y="508090"/>
            <a:ext cx="4081805" cy="5846990"/>
          </a:xfrm>
          <a:prstGeom prst="rect">
            <a:avLst/>
          </a:prstGeom>
        </p:spPr>
      </p:pic>
    </p:spTree>
    <p:extLst>
      <p:ext uri="{BB962C8B-B14F-4D97-AF65-F5344CB8AC3E}">
        <p14:creationId xmlns:p14="http://schemas.microsoft.com/office/powerpoint/2010/main" val="33893016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0B8D5BD4-30A7-D58E-A442-319AC248AA8C}"/>
              </a:ext>
            </a:extLst>
          </p:cNvPr>
          <p:cNvSpPr>
            <a:spLocks noGrp="1"/>
          </p:cNvSpPr>
          <p:nvPr>
            <p:ph type="ctrTitle"/>
          </p:nvPr>
        </p:nvSpPr>
        <p:spPr>
          <a:xfrm>
            <a:off x="521208" y="1211766"/>
            <a:ext cx="7237052" cy="4727988"/>
          </a:xfrm>
        </p:spPr>
        <p:txBody>
          <a:bodyPr anchor="b">
            <a:normAutofit/>
          </a:bodyPr>
          <a:lstStyle/>
          <a:p>
            <a:r>
              <a:rPr lang="en-US" sz="3600" dirty="0"/>
              <a:t>Social-Emotional Development and Support</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4424575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DFEB1D-93E0-EAF9-9D00-407FD280C985}"/>
              </a:ext>
            </a:extLst>
          </p:cNvPr>
          <p:cNvSpPr>
            <a:spLocks noGrp="1"/>
          </p:cNvSpPr>
          <p:nvPr>
            <p:ph type="title"/>
          </p:nvPr>
        </p:nvSpPr>
        <p:spPr>
          <a:xfrm>
            <a:off x="521208" y="657369"/>
            <a:ext cx="6300216" cy="1027593"/>
          </a:xfrm>
        </p:spPr>
        <p:txBody>
          <a:bodyPr vert="horz" lIns="91440" tIns="45720" rIns="91440" bIns="45720" rtlCol="0" anchor="t">
            <a:noAutofit/>
          </a:bodyPr>
          <a:lstStyle/>
          <a:p>
            <a:pPr>
              <a:lnSpc>
                <a:spcPct val="90000"/>
              </a:lnSpc>
            </a:pPr>
            <a:r>
              <a:rPr lang="en-US" sz="3600" b="1" kern="1200" dirty="0">
                <a:solidFill>
                  <a:schemeClr val="tx1"/>
                </a:solidFill>
                <a:latin typeface="+mj-lt"/>
                <a:ea typeface="+mj-ea"/>
                <a:cs typeface="+mj-cs"/>
              </a:rPr>
              <a:t>Challenges in Social and Emotional Skills</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6C3773B-190C-3C61-C807-CF0170E8B33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1834241"/>
            <a:ext cx="6300216" cy="4511695"/>
          </a:xfrm>
        </p:spPr>
        <p:txBody>
          <a:bodyPr>
            <a:noAutofit/>
          </a:bodyPr>
          <a:lstStyle/>
          <a:p>
            <a:pPr marL="0" indent="0">
              <a:spcBef>
                <a:spcPts val="2500"/>
              </a:spcBef>
              <a:buNone/>
            </a:pPr>
            <a:r>
              <a:rPr lang="en-US" sz="2000" b="1" dirty="0"/>
              <a:t>Understanding Social Cues</a:t>
            </a:r>
          </a:p>
          <a:p>
            <a:pPr marL="0" lvl="1" indent="0">
              <a:buNone/>
            </a:pPr>
            <a:r>
              <a:rPr lang="en-US" sz="2000" dirty="0"/>
              <a:t>Students may struggle to interpret social cues, leading to misunderstandings and inappropriate behavior</a:t>
            </a:r>
          </a:p>
          <a:p>
            <a:pPr marL="0" indent="0">
              <a:spcBef>
                <a:spcPts val="2500"/>
              </a:spcBef>
              <a:buNone/>
            </a:pPr>
            <a:r>
              <a:rPr lang="en-US" sz="2000" b="1" dirty="0"/>
              <a:t>Impact of Anxiety and Depression</a:t>
            </a:r>
          </a:p>
          <a:p>
            <a:pPr marL="0" lvl="1" indent="0">
              <a:buNone/>
            </a:pPr>
            <a:r>
              <a:rPr lang="en-US" sz="2000" dirty="0"/>
              <a:t>Anxiety and depression may hinder students' engagement  with their peers and social activities.</a:t>
            </a:r>
          </a:p>
          <a:p>
            <a:pPr marL="0" indent="0">
              <a:spcBef>
                <a:spcPts val="2500"/>
              </a:spcBef>
              <a:buNone/>
            </a:pPr>
            <a:r>
              <a:rPr lang="en-US" sz="2000" b="1" dirty="0"/>
              <a:t>Engagement with Peers</a:t>
            </a:r>
          </a:p>
          <a:p>
            <a:pPr marL="0" lvl="1" indent="0">
              <a:buNone/>
            </a:pPr>
            <a:r>
              <a:rPr lang="en-US" sz="2000" dirty="0"/>
              <a:t>The challenges of social interactions can affect overall social skills, peer engagement, and formation of friendships leading to reduced social interaction or isolation.</a:t>
            </a:r>
          </a:p>
        </p:txBody>
      </p:sp>
      <p:pic>
        <p:nvPicPr>
          <p:cNvPr id="5" name="Content Placeholder 4" descr="Classroom of students raising their hands in front of a teacher">
            <a:extLst>
              <a:ext uri="{FF2B5EF4-FFF2-40B4-BE49-F238E27FC236}">
                <a16:creationId xmlns:a16="http://schemas.microsoft.com/office/drawing/2014/main" id="{F8E00532-A6D5-4975-A063-90073603A9FC}"/>
              </a:ext>
            </a:extLst>
          </p:cNvPr>
          <p:cNvPicPr>
            <a:picLocks noGrp="1" noChangeAspect="1"/>
          </p:cNvPicPr>
          <p:nvPr>
            <p:ph sz="half" idx="1"/>
          </p:nvPr>
        </p:nvPicPr>
        <p:blipFill>
          <a:blip r:embed="rId3"/>
          <a:srcRect l="30654" r="21874" b="-1"/>
          <a:stretch>
            <a:fillRect/>
          </a:stretch>
        </p:blipFill>
        <p:spPr>
          <a:xfrm>
            <a:off x="7586236" y="508090"/>
            <a:ext cx="4081805" cy="5846990"/>
          </a:xfrm>
          <a:prstGeom prst="rect">
            <a:avLst/>
          </a:prstGeom>
        </p:spPr>
      </p:pic>
    </p:spTree>
    <p:extLst>
      <p:ext uri="{BB962C8B-B14F-4D97-AF65-F5344CB8AC3E}">
        <p14:creationId xmlns:p14="http://schemas.microsoft.com/office/powerpoint/2010/main" val="205944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1" name="Rectangle 1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006B50E9-E069-3725-EA95-BB92828ED1E0}"/>
              </a:ext>
            </a:extLst>
          </p:cNvPr>
          <p:cNvSpPr>
            <a:spLocks noGrp="1"/>
          </p:cNvSpPr>
          <p:nvPr>
            <p:ph type="title"/>
          </p:nvPr>
        </p:nvSpPr>
        <p:spPr>
          <a:xfrm>
            <a:off x="521208" y="978408"/>
            <a:ext cx="3410712" cy="5376672"/>
          </a:xfrm>
        </p:spPr>
        <p:txBody>
          <a:bodyPr>
            <a:normAutofit/>
          </a:bodyPr>
          <a:lstStyle/>
          <a:p>
            <a:r>
              <a:rPr lang="en-US" sz="3600" dirty="0"/>
              <a:t>Developing Social Skills and Peer Relationships</a:t>
            </a:r>
          </a:p>
        </p:txBody>
      </p:sp>
      <p:graphicFrame>
        <p:nvGraphicFramePr>
          <p:cNvPr id="4" name="Content Placeholder 4">
            <a:extLst>
              <a:ext uri="{FF2B5EF4-FFF2-40B4-BE49-F238E27FC236}">
                <a16:creationId xmlns:a16="http://schemas.microsoft.com/office/drawing/2014/main" id="{0726C026-1342-4DF3-8C79-EFDC0A5EA0C4}"/>
              </a:ext>
            </a:extLst>
          </p:cNvPr>
          <p:cNvGraphicFramePr>
            <a:graphicFrameLocks noGrp="1"/>
          </p:cNvGraphicFramePr>
          <p:nvPr>
            <p:ph idx="1"/>
            <p:extLst>
              <p:ext uri="{D42A27DB-BD31-4B8C-83A1-F6EECF244321}">
                <p14:modId xmlns:p14="http://schemas.microsoft.com/office/powerpoint/2010/main" val="206397324"/>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6008" y="1042416"/>
          <a:ext cx="7031736"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0312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E1A35-591C-5D09-3E93-30114FDF16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CA174-5282-387F-06BD-FC933E122002}"/>
              </a:ext>
            </a:extLst>
          </p:cNvPr>
          <p:cNvSpPr>
            <a:spLocks noGrp="1"/>
          </p:cNvSpPr>
          <p:nvPr>
            <p:ph type="title"/>
          </p:nvPr>
        </p:nvSpPr>
        <p:spPr>
          <a:xfrm>
            <a:off x="521208" y="978408"/>
            <a:ext cx="11170156" cy="5371502"/>
          </a:xfrm>
        </p:spPr>
        <p:txBody>
          <a:bodyPr vert="horz" lIns="91440" tIns="45720" rIns="91440" bIns="45720" rtlCol="0" anchor="t">
            <a:normAutofit/>
          </a:bodyPr>
          <a:lstStyle/>
          <a:p>
            <a:r>
              <a:rPr lang="en-US" b="1" kern="1200" dirty="0">
                <a:solidFill>
                  <a:schemeClr val="tx1"/>
                </a:solidFill>
                <a:latin typeface="+mj-lt"/>
                <a:ea typeface="+mj-ea"/>
                <a:cs typeface="+mj-cs"/>
              </a:rPr>
              <a:t>Key </a:t>
            </a:r>
            <a:r>
              <a:rPr lang="en-US" dirty="0"/>
              <a:t>Websites</a:t>
            </a:r>
            <a:endParaRPr lang="en-US"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F711C230-AA05-8C1F-EB43-DDAC3919460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0636" y="1869897"/>
            <a:ext cx="6300216" cy="4480013"/>
          </a:xfrm>
        </p:spPr>
        <p:txBody>
          <a:bodyPr>
            <a:normAutofit fontScale="92500" lnSpcReduction="10000"/>
          </a:bodyPr>
          <a:lstStyle/>
          <a:p>
            <a:pPr marL="0" indent="0">
              <a:buNone/>
            </a:pPr>
            <a:endParaRPr lang="en-US" sz="2200" b="1" dirty="0"/>
          </a:p>
          <a:p>
            <a:pPr marL="0" indent="0">
              <a:buNone/>
            </a:pPr>
            <a:r>
              <a:rPr lang="en-US" sz="2200" b="1" dirty="0"/>
              <a:t>Information, Social Emotional Learning </a:t>
            </a:r>
          </a:p>
          <a:p>
            <a:pPr lvl="0"/>
            <a:r>
              <a:rPr lang="en-US" b="1" dirty="0"/>
              <a:t>Association for X and Y Chromosome Variations </a:t>
            </a:r>
            <a:r>
              <a:rPr lang="en-US" dirty="0"/>
              <a:t>(AXYS)   </a:t>
            </a:r>
            <a:r>
              <a:rPr lang="en-US" u="sng" dirty="0">
                <a:hlinkClick r:id="rId3"/>
              </a:rPr>
              <a:t>https://genetic.org/</a:t>
            </a:r>
            <a:endParaRPr lang="en-US" dirty="0"/>
          </a:p>
          <a:p>
            <a:pPr lvl="0">
              <a:lnSpc>
                <a:spcPct val="120000"/>
              </a:lnSpc>
            </a:pPr>
            <a:r>
              <a:rPr lang="en-US" b="1" dirty="0"/>
              <a:t>Attention Deficit Hyperactivity Disorder Association  </a:t>
            </a:r>
            <a:r>
              <a:rPr lang="en-US" dirty="0"/>
              <a:t>(ADDA)   https://add.org/</a:t>
            </a:r>
          </a:p>
          <a:p>
            <a:pPr lvl="0"/>
            <a:r>
              <a:rPr lang="en-US" b="1" dirty="0"/>
              <a:t>Children and Adults with Attention-Deficit/Hyperactivity Disorder </a:t>
            </a:r>
            <a:r>
              <a:rPr lang="en-US" dirty="0"/>
              <a:t>(CHADD) </a:t>
            </a:r>
            <a:r>
              <a:rPr lang="en-US" u="sng" dirty="0">
                <a:hlinkClick r:id="rId4"/>
              </a:rPr>
              <a:t>CHADD - Improving the lives of people affected by ADHD</a:t>
            </a:r>
            <a:endParaRPr lang="en-US" dirty="0"/>
          </a:p>
          <a:p>
            <a:pPr>
              <a:lnSpc>
                <a:spcPct val="100000"/>
              </a:lnSpc>
            </a:pPr>
            <a:r>
              <a:rPr lang="en-US" b="1" dirty="0"/>
              <a:t>National Alliance on Mental Illness (NAMI) </a:t>
            </a:r>
            <a:r>
              <a:rPr lang="en-US" b="1" u="sng" dirty="0">
                <a:hlinkClick r:id="rId5"/>
              </a:rPr>
              <a:t>National Alliance on Mental Illness (NAMI) | Mental Health Support, Education &amp; Advocacy</a:t>
            </a:r>
            <a:endParaRPr lang="en-US" b="1" u="sng" dirty="0"/>
          </a:p>
          <a:p>
            <a:pPr marL="0" lvl="0" indent="0">
              <a:lnSpc>
                <a:spcPct val="100000"/>
              </a:lnSpc>
              <a:buNone/>
            </a:pPr>
            <a:r>
              <a:rPr lang="en-US" b="1" dirty="0"/>
              <a:t>                    </a:t>
            </a:r>
          </a:p>
          <a:p>
            <a:pPr marL="0" indent="0">
              <a:spcBef>
                <a:spcPts val="2500"/>
              </a:spcBef>
              <a:buNone/>
            </a:pPr>
            <a:endParaRPr lang="en-US" sz="1400" b="1" dirty="0"/>
          </a:p>
        </p:txBody>
      </p:sp>
      <p:pic>
        <p:nvPicPr>
          <p:cNvPr id="5" name="Content Placeholder 4" descr="3d illustration">
            <a:extLst>
              <a:ext uri="{FF2B5EF4-FFF2-40B4-BE49-F238E27FC236}">
                <a16:creationId xmlns:a16="http://schemas.microsoft.com/office/drawing/2014/main" id="{B279A1F7-F140-2021-4144-8E64F4175438}"/>
              </a:ext>
            </a:extLst>
          </p:cNvPr>
          <p:cNvPicPr>
            <a:picLocks noGrp="1" noChangeAspect="1"/>
          </p:cNvPicPr>
          <p:nvPr>
            <p:ph sz="half" idx="1"/>
          </p:nvPr>
        </p:nvPicPr>
        <p:blipFill>
          <a:blip r:embed="rId6"/>
          <a:srcRect l="8528" r="21659" b="-3"/>
          <a:stretch>
            <a:fillRect/>
          </a:stretch>
        </p:blipFill>
        <p:spPr>
          <a:xfrm>
            <a:off x="7588987" y="508090"/>
            <a:ext cx="4081805" cy="5846990"/>
          </a:xfrm>
          <a:prstGeom prst="rect">
            <a:avLst/>
          </a:prstGeom>
        </p:spPr>
      </p:pic>
    </p:spTree>
    <p:extLst>
      <p:ext uri="{BB962C8B-B14F-4D97-AF65-F5344CB8AC3E}">
        <p14:creationId xmlns:p14="http://schemas.microsoft.com/office/powerpoint/2010/main" val="299025996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141E0B-C8C6-8CCD-2B92-BF76E6FF4C48}"/>
              </a:ext>
            </a:extLst>
          </p:cNvPr>
          <p:cNvSpPr>
            <a:spLocks noGrp="1"/>
          </p:cNvSpPr>
          <p:nvPr>
            <p:ph type="title"/>
          </p:nvPr>
        </p:nvSpPr>
        <p:spPr>
          <a:xfrm>
            <a:off x="5431536" y="750014"/>
            <a:ext cx="6236208" cy="1181528"/>
          </a:xfrm>
        </p:spPr>
        <p:txBody>
          <a:bodyPr vert="horz" lIns="91440" tIns="45720" rIns="91440" bIns="45720" rtlCol="0" anchor="t">
            <a:normAutofit fontScale="90000"/>
          </a:bodyPr>
          <a:lstStyle/>
          <a:p>
            <a:r>
              <a:rPr lang="en-US" sz="3600" b="1" kern="1200" dirty="0" err="1">
                <a:solidFill>
                  <a:schemeClr val="tx1"/>
                </a:solidFill>
                <a:latin typeface="+mj-lt"/>
                <a:ea typeface="+mj-ea"/>
                <a:cs typeface="+mj-cs"/>
              </a:rPr>
              <a:t>Counseling,and</a:t>
            </a:r>
            <a:r>
              <a:rPr lang="en-US" sz="3600" b="1" kern="1200" dirty="0">
                <a:solidFill>
                  <a:schemeClr val="tx1"/>
                </a:solidFill>
                <a:latin typeface="+mj-lt"/>
                <a:ea typeface="+mj-ea"/>
                <a:cs typeface="+mj-cs"/>
              </a:rPr>
              <a:t> Psychological Support</a:t>
            </a:r>
          </a:p>
        </p:txBody>
      </p:sp>
      <p:pic>
        <p:nvPicPr>
          <p:cNvPr id="5" name="Content Placeholder 4" descr="People in group therapy">
            <a:extLst>
              <a:ext uri="{FF2B5EF4-FFF2-40B4-BE49-F238E27FC236}">
                <a16:creationId xmlns:a16="http://schemas.microsoft.com/office/drawing/2014/main" id="{0F16C7FB-F7AC-420F-822F-587D33B46746}"/>
              </a:ext>
            </a:extLst>
          </p:cNvPr>
          <p:cNvPicPr>
            <a:picLocks noGrp="1" noChangeAspect="1"/>
          </p:cNvPicPr>
          <p:nvPr>
            <p:ph sz="half" idx="1"/>
          </p:nvPr>
        </p:nvPicPr>
        <p:blipFill>
          <a:blip r:embed="rId3"/>
          <a:srcRect l="21016" r="30711" b="1"/>
          <a:stretch>
            <a:fillRect/>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Content Placeholder 3">
            <a:extLst>
              <a:ext uri="{FF2B5EF4-FFF2-40B4-BE49-F238E27FC236}">
                <a16:creationId xmlns:a16="http://schemas.microsoft.com/office/drawing/2014/main" id="{A0B3F01A-552B-67E7-659A-AB346F8CD66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208944"/>
            <a:ext cx="6236208" cy="4136992"/>
          </a:xfrm>
        </p:spPr>
        <p:txBody>
          <a:bodyPr>
            <a:noAutofit/>
          </a:bodyPr>
          <a:lstStyle/>
          <a:p>
            <a:pPr marL="0" indent="0">
              <a:spcBef>
                <a:spcPts val="2500"/>
              </a:spcBef>
              <a:buNone/>
            </a:pPr>
            <a:r>
              <a:rPr lang="en-US" sz="2000" b="1" dirty="0"/>
              <a:t>Emotional Support</a:t>
            </a:r>
          </a:p>
          <a:p>
            <a:pPr marL="0" lvl="1" indent="0">
              <a:buNone/>
            </a:pPr>
            <a:r>
              <a:rPr lang="en-US" sz="2000" dirty="0"/>
              <a:t>Counseling services offer crucial emotional support to students facing various challenges in their lives.</a:t>
            </a:r>
          </a:p>
          <a:p>
            <a:pPr marL="0" indent="0">
              <a:spcBef>
                <a:spcPts val="2500"/>
              </a:spcBef>
              <a:buNone/>
            </a:pPr>
            <a:r>
              <a:rPr lang="en-US" sz="2000" b="1" dirty="0"/>
              <a:t>Coping Strategies</a:t>
            </a:r>
          </a:p>
          <a:p>
            <a:pPr marL="0" lvl="1" indent="0">
              <a:buNone/>
            </a:pPr>
            <a:r>
              <a:rPr lang="en-US" sz="2000" dirty="0"/>
              <a:t>Counselors help students develop effective coping strategies to manage stress and emotional difficulties.</a:t>
            </a:r>
          </a:p>
          <a:p>
            <a:pPr marL="0" indent="0">
              <a:spcBef>
                <a:spcPts val="2500"/>
              </a:spcBef>
              <a:buNone/>
            </a:pPr>
            <a:r>
              <a:rPr lang="en-US" sz="2000" b="1" dirty="0"/>
              <a:t>Accessibility of Services</a:t>
            </a:r>
          </a:p>
          <a:p>
            <a:pPr marL="0" lvl="1" indent="0">
              <a:buNone/>
            </a:pPr>
            <a:r>
              <a:rPr lang="en-US" sz="2000" dirty="0"/>
              <a:t>Ensuring access to counseling services is essential for student well-being and mental health support.</a:t>
            </a:r>
          </a:p>
        </p:txBody>
      </p:sp>
    </p:spTree>
    <p:extLst>
      <p:ext uri="{BB962C8B-B14F-4D97-AF65-F5344CB8AC3E}">
        <p14:creationId xmlns:p14="http://schemas.microsoft.com/office/powerpoint/2010/main" val="1489461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8E01EE53-4D72-B448-C1C7-595A30ABDE8A}"/>
              </a:ext>
            </a:extLst>
          </p:cNvPr>
          <p:cNvSpPr>
            <a:spLocks noGrp="1"/>
          </p:cNvSpPr>
          <p:nvPr>
            <p:ph type="ctrTitle"/>
          </p:nvPr>
        </p:nvSpPr>
        <p:spPr>
          <a:xfrm>
            <a:off x="521208" y="1211766"/>
            <a:ext cx="7237052" cy="4727988"/>
          </a:xfrm>
        </p:spPr>
        <p:txBody>
          <a:bodyPr anchor="b">
            <a:normAutofit/>
          </a:bodyPr>
          <a:lstStyle/>
          <a:p>
            <a:r>
              <a:rPr lang="en-US" sz="3600" dirty="0"/>
              <a:t>Collaborative Efforts and Resources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8206247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2" name="Rectangle 11">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CCF50ADB-6707-78F3-9B74-13B218C5A88E}"/>
              </a:ext>
            </a:extLst>
          </p:cNvPr>
          <p:cNvSpPr>
            <a:spLocks noGrp="1"/>
          </p:cNvSpPr>
          <p:nvPr>
            <p:ph type="title"/>
          </p:nvPr>
        </p:nvSpPr>
        <p:spPr>
          <a:xfrm>
            <a:off x="6995160" y="978408"/>
            <a:ext cx="4745736" cy="1463040"/>
          </a:xfrm>
        </p:spPr>
        <p:txBody>
          <a:bodyPr vert="horz" lIns="91440" tIns="45720" rIns="91440" bIns="45720" rtlCol="0" anchor="t">
            <a:noAutofit/>
          </a:bodyPr>
          <a:lstStyle/>
          <a:p>
            <a:pPr>
              <a:lnSpc>
                <a:spcPct val="90000"/>
              </a:lnSpc>
            </a:pPr>
            <a:r>
              <a:rPr lang="en-US" sz="3600" b="1" kern="1200" dirty="0">
                <a:solidFill>
                  <a:schemeClr val="tx1"/>
                </a:solidFill>
                <a:latin typeface="+mj-lt"/>
                <a:ea typeface="+mj-ea"/>
                <a:cs typeface="+mj-cs"/>
              </a:rPr>
              <a:t>Involvement of Parents and Caregivers</a:t>
            </a:r>
          </a:p>
        </p:txBody>
      </p:sp>
      <p:pic>
        <p:nvPicPr>
          <p:cNvPr id="5" name="Content Placeholder 4" descr="Child sitting on rug at school">
            <a:extLst>
              <a:ext uri="{FF2B5EF4-FFF2-40B4-BE49-F238E27FC236}">
                <a16:creationId xmlns:a16="http://schemas.microsoft.com/office/drawing/2014/main" id="{4FC7D982-7EAF-4118-A309-A473F61D7A40}"/>
              </a:ext>
            </a:extLst>
          </p:cNvPr>
          <p:cNvPicPr>
            <a:picLocks noGrp="1" noChangeAspect="1"/>
          </p:cNvPicPr>
          <p:nvPr>
            <p:ph sz="half" idx="1"/>
          </p:nvPr>
        </p:nvPicPr>
        <p:blipFill>
          <a:blip r:embed="rId3"/>
          <a:srcRect l="15621" r="19241" b="1"/>
          <a:stretch>
            <a:fillRect/>
          </a:stretch>
        </p:blipFill>
        <p:spPr>
          <a:xfrm>
            <a:off x="517868" y="508090"/>
            <a:ext cx="5705856" cy="5846990"/>
          </a:xfrm>
          <a:prstGeom prst="rect">
            <a:avLst/>
          </a:prstGeom>
        </p:spPr>
      </p:pic>
      <p:sp>
        <p:nvSpPr>
          <p:cNvPr id="14" name="Freeform: Shape 13">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4" name="Content Placeholder 3">
            <a:extLst>
              <a:ext uri="{FF2B5EF4-FFF2-40B4-BE49-F238E27FC236}">
                <a16:creationId xmlns:a16="http://schemas.microsoft.com/office/drawing/2014/main" id="{911CC0EE-A3C4-4012-E348-7B546F57ECF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95160" y="2578608"/>
            <a:ext cx="4672584" cy="3767328"/>
          </a:xfrm>
        </p:spPr>
        <p:txBody>
          <a:bodyPr>
            <a:normAutofit/>
          </a:bodyPr>
          <a:lstStyle/>
          <a:p>
            <a:pPr marL="0" indent="0">
              <a:spcBef>
                <a:spcPts val="2500"/>
              </a:spcBef>
              <a:buNone/>
            </a:pPr>
            <a:r>
              <a:rPr lang="en-US" sz="2000" b="1" dirty="0"/>
              <a:t>Essential Educational Partners</a:t>
            </a:r>
          </a:p>
          <a:p>
            <a:pPr marL="0" lvl="1" indent="0">
              <a:buNone/>
            </a:pPr>
            <a:r>
              <a:rPr lang="en-US" sz="2000" dirty="0"/>
              <a:t>Parents and caregivers play a crucial role in the educational journey of students by providing support and encouragement.</a:t>
            </a:r>
          </a:p>
          <a:p>
            <a:pPr marL="0" indent="0">
              <a:spcBef>
                <a:spcPts val="2500"/>
              </a:spcBef>
              <a:buNone/>
            </a:pPr>
            <a:r>
              <a:rPr lang="en-US" sz="2000" b="1" dirty="0"/>
              <a:t>Enhancing Student Support</a:t>
            </a:r>
          </a:p>
          <a:p>
            <a:pPr marL="0" lvl="1" indent="0">
              <a:buNone/>
            </a:pPr>
            <a:r>
              <a:rPr lang="en-US" sz="2000" dirty="0"/>
              <a:t>The involvement of parents and caregivers can significantly enhance the resources and support available to students in their education.</a:t>
            </a:r>
          </a:p>
        </p:txBody>
      </p:sp>
    </p:spTree>
    <p:extLst>
      <p:ext uri="{BB962C8B-B14F-4D97-AF65-F5344CB8AC3E}">
        <p14:creationId xmlns:p14="http://schemas.microsoft.com/office/powerpoint/2010/main" val="1345655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2" name="Rectangle 11">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78A44F32-998F-8324-A804-DB091392F6BA}"/>
              </a:ext>
            </a:extLst>
          </p:cNvPr>
          <p:cNvSpPr>
            <a:spLocks noGrp="1"/>
          </p:cNvSpPr>
          <p:nvPr>
            <p:ph type="title"/>
          </p:nvPr>
        </p:nvSpPr>
        <p:spPr>
          <a:xfrm>
            <a:off x="6995160" y="817888"/>
            <a:ext cx="4745736" cy="1463040"/>
          </a:xfrm>
        </p:spPr>
        <p:txBody>
          <a:bodyPr vert="horz" lIns="91440" tIns="45720" rIns="91440" bIns="45720" rtlCol="0" anchor="t">
            <a:normAutofit/>
          </a:bodyPr>
          <a:lstStyle/>
          <a:p>
            <a:r>
              <a:rPr lang="en-US" sz="3600" b="1" kern="1200" dirty="0">
                <a:solidFill>
                  <a:schemeClr val="tx1"/>
                </a:solidFill>
                <a:latin typeface="+mj-lt"/>
                <a:ea typeface="+mj-ea"/>
                <a:cs typeface="+mj-cs"/>
              </a:rPr>
              <a:t>Agenda for </a:t>
            </a:r>
            <a:r>
              <a:rPr lang="en-US" sz="3600" kern="1200" dirty="0">
                <a:solidFill>
                  <a:schemeClr val="tx1"/>
                </a:solidFill>
                <a:latin typeface="+mj-lt"/>
                <a:ea typeface="+mj-ea"/>
                <a:cs typeface="+mj-cs"/>
              </a:rPr>
              <a:t> Discussion</a:t>
            </a:r>
          </a:p>
        </p:txBody>
      </p:sp>
      <p:pic>
        <p:nvPicPr>
          <p:cNvPr id="5" name="Content Placeholder 4" descr="Diverse elementary students in the classroom">
            <a:extLst>
              <a:ext uri="{FF2B5EF4-FFF2-40B4-BE49-F238E27FC236}">
                <a16:creationId xmlns:a16="http://schemas.microsoft.com/office/drawing/2014/main" id="{F245A45F-4735-46AF-92E5-142EBDB8DC95}"/>
              </a:ext>
            </a:extLst>
          </p:cNvPr>
          <p:cNvPicPr>
            <a:picLocks noGrp="1" noChangeAspect="1"/>
          </p:cNvPicPr>
          <p:nvPr>
            <p:ph sz="half" idx="1"/>
          </p:nvPr>
        </p:nvPicPr>
        <p:blipFill>
          <a:blip r:embed="rId3"/>
          <a:srcRect l="17934" r="16928" b="1"/>
          <a:stretch>
            <a:fillRect/>
          </a:stretch>
        </p:blipFill>
        <p:spPr>
          <a:xfrm>
            <a:off x="514860" y="580009"/>
            <a:ext cx="4858524" cy="4978699"/>
          </a:xfrm>
          <a:prstGeom prst="rect">
            <a:avLst/>
          </a:prstGeom>
        </p:spPr>
      </p:pic>
      <p:sp>
        <p:nvSpPr>
          <p:cNvPr id="14" name="Freeform: Shape 13">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4" name="Content Placeholder 3">
            <a:extLst>
              <a:ext uri="{FF2B5EF4-FFF2-40B4-BE49-F238E27FC236}">
                <a16:creationId xmlns:a16="http://schemas.microsoft.com/office/drawing/2014/main" id="{B36337EC-E897-3570-55D8-BB648D8F01E5}"/>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6995160" y="2441448"/>
            <a:ext cx="4672584" cy="3767328"/>
          </a:xfrm>
        </p:spPr>
        <p:txBody>
          <a:bodyPr vert="horz" lIns="91440" tIns="45720" rIns="91440" bIns="45720" rtlCol="0">
            <a:normAutofit/>
          </a:bodyPr>
          <a:lstStyle/>
          <a:p>
            <a:pPr marL="0" indent="0">
              <a:buNone/>
            </a:pPr>
            <a:endParaRPr lang="en-US" sz="2000" dirty="0"/>
          </a:p>
          <a:p>
            <a:r>
              <a:rPr lang="en-US" sz="2000" dirty="0"/>
              <a:t>Understanding X Y Chromosome Variations</a:t>
            </a:r>
          </a:p>
          <a:p>
            <a:r>
              <a:rPr lang="en-US" sz="2000" dirty="0"/>
              <a:t>Academic Challenges and Strategies</a:t>
            </a:r>
          </a:p>
          <a:p>
            <a:r>
              <a:rPr lang="en-US" sz="2000" dirty="0"/>
              <a:t>Social-Emotional Development and Support</a:t>
            </a:r>
          </a:p>
          <a:p>
            <a:r>
              <a:rPr lang="en-US" sz="2000" dirty="0"/>
              <a:t>Collaborative Efforts and Resources</a:t>
            </a:r>
          </a:p>
          <a:p>
            <a:pPr marL="0" indent="0">
              <a:buNone/>
            </a:pPr>
            <a:endParaRPr lang="en-US" sz="2000" dirty="0"/>
          </a:p>
        </p:txBody>
      </p:sp>
    </p:spTree>
    <p:extLst>
      <p:ext uri="{BB962C8B-B14F-4D97-AF65-F5344CB8AC3E}">
        <p14:creationId xmlns:p14="http://schemas.microsoft.com/office/powerpoint/2010/main" val="1815728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ED30C8-B16B-EB01-B3A9-1AB2B4B4BB61}"/>
              </a:ext>
            </a:extLst>
          </p:cNvPr>
          <p:cNvSpPr>
            <a:spLocks noGrp="1"/>
          </p:cNvSpPr>
          <p:nvPr>
            <p:ph type="title"/>
          </p:nvPr>
        </p:nvSpPr>
        <p:spPr>
          <a:xfrm>
            <a:off x="5431536" y="657369"/>
            <a:ext cx="6236208" cy="1191979"/>
          </a:xfrm>
        </p:spPr>
        <p:txBody>
          <a:bodyPr vert="horz" lIns="91440" tIns="45720" rIns="91440" bIns="45720" rtlCol="0" anchor="t">
            <a:normAutofit/>
          </a:bodyPr>
          <a:lstStyle/>
          <a:p>
            <a:r>
              <a:rPr lang="en-US" sz="3600" b="1" kern="1200" dirty="0">
                <a:solidFill>
                  <a:schemeClr val="tx1"/>
                </a:solidFill>
                <a:latin typeface="+mj-lt"/>
                <a:ea typeface="+mj-ea"/>
                <a:cs typeface="+mj-cs"/>
              </a:rPr>
              <a:t>Accessing Medical and Community Resources</a:t>
            </a:r>
          </a:p>
        </p:txBody>
      </p:sp>
      <p:pic>
        <p:nvPicPr>
          <p:cNvPr id="5" name="Content Placeholder 4" descr="Individual circle or globe on a white background made up of small human silhouette figures. Each figure is a different color one would find in a rainbow. Could also symbolize gay pride.">
            <a:extLst>
              <a:ext uri="{FF2B5EF4-FFF2-40B4-BE49-F238E27FC236}">
                <a16:creationId xmlns:a16="http://schemas.microsoft.com/office/drawing/2014/main" id="{D4429899-7DB7-4512-8B63-36F3DD0367C2}"/>
              </a:ext>
            </a:extLst>
          </p:cNvPr>
          <p:cNvPicPr>
            <a:picLocks noGrp="1" noChangeAspect="1"/>
          </p:cNvPicPr>
          <p:nvPr>
            <p:ph sz="half" idx="1"/>
          </p:nvPr>
        </p:nvPicPr>
        <p:blipFill>
          <a:blip r:embed="rId3"/>
          <a:srcRect l="25712" r="26015" b="1"/>
          <a:stretch>
            <a:fillRect/>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Content Placeholder 3">
            <a:extLst>
              <a:ext uri="{FF2B5EF4-FFF2-40B4-BE49-F238E27FC236}">
                <a16:creationId xmlns:a16="http://schemas.microsoft.com/office/drawing/2014/main" id="{5DCFEB2E-9D4F-F3B3-78D5-2CA6CB0F0BE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1998627"/>
            <a:ext cx="6236208" cy="4347309"/>
          </a:xfrm>
        </p:spPr>
        <p:txBody>
          <a:bodyPr>
            <a:noAutofit/>
          </a:bodyPr>
          <a:lstStyle/>
          <a:p>
            <a:pPr marL="0" indent="0">
              <a:spcBef>
                <a:spcPts val="2500"/>
              </a:spcBef>
              <a:buNone/>
            </a:pPr>
            <a:r>
              <a:rPr lang="en-US" sz="2000" b="1" dirty="0"/>
              <a:t>Importance of Connection</a:t>
            </a:r>
          </a:p>
          <a:p>
            <a:pPr marL="0" lvl="1" indent="0">
              <a:buNone/>
            </a:pPr>
            <a:r>
              <a:rPr lang="en-US" sz="2000" dirty="0"/>
              <a:t>Connecting families with the right resources can enhance a students’ support system promoting their well-being.</a:t>
            </a:r>
          </a:p>
          <a:p>
            <a:pPr marL="0" indent="0">
              <a:spcBef>
                <a:spcPts val="2500"/>
              </a:spcBef>
              <a:buNone/>
            </a:pPr>
            <a:r>
              <a:rPr lang="en-US" sz="2000" b="1" dirty="0"/>
              <a:t>Supportive Therapy Services</a:t>
            </a:r>
          </a:p>
          <a:p>
            <a:pPr marL="0" lvl="1" indent="0">
              <a:buNone/>
            </a:pPr>
            <a:r>
              <a:rPr lang="en-US" sz="2000" dirty="0"/>
              <a:t>Therapy services are essential in providing emotional and mental health support, helping students navigate challenges effectively.</a:t>
            </a:r>
          </a:p>
          <a:p>
            <a:pPr marL="0" indent="0">
              <a:spcBef>
                <a:spcPts val="2500"/>
              </a:spcBef>
              <a:buNone/>
            </a:pPr>
            <a:r>
              <a:rPr lang="en-US" sz="2000" b="1" dirty="0"/>
              <a:t>Advocacy and Educational Materials</a:t>
            </a:r>
          </a:p>
          <a:p>
            <a:pPr marL="0" lvl="1" indent="0">
              <a:buNone/>
            </a:pPr>
            <a:r>
              <a:rPr lang="en-US" sz="2000" dirty="0"/>
              <a:t>Advocacy groups and educational materials empower families, ensuring they have the tools necessary to support their children.</a:t>
            </a:r>
          </a:p>
        </p:txBody>
      </p:sp>
    </p:spTree>
    <p:extLst>
      <p:ext uri="{BB962C8B-B14F-4D97-AF65-F5344CB8AC3E}">
        <p14:creationId xmlns:p14="http://schemas.microsoft.com/office/powerpoint/2010/main" val="3912048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6AF0D736-4D99-E75C-6C4D-16E8BFF7916D}"/>
              </a:ext>
            </a:extLst>
          </p:cNvPr>
          <p:cNvSpPr>
            <a:spLocks noGrp="1"/>
          </p:cNvSpPr>
          <p:nvPr>
            <p:ph type="ctrTitle"/>
          </p:nvPr>
        </p:nvSpPr>
        <p:spPr>
          <a:xfrm>
            <a:off x="521208" y="1211766"/>
            <a:ext cx="7237052" cy="4727988"/>
          </a:xfrm>
        </p:spPr>
        <p:txBody>
          <a:bodyPr anchor="b">
            <a:normAutofit/>
          </a:bodyPr>
          <a:lstStyle/>
          <a:p>
            <a:r>
              <a:rPr lang="en-US" sz="3600" dirty="0"/>
              <a:t>Impact of dismantling the Federal Department of Education on students in need of accommodations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4291893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D8FEAA-2C20-8927-3499-C9762A3450C9}"/>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dirty="0">
                <a:solidFill>
                  <a:schemeClr val="tx1"/>
                </a:solidFill>
                <a:latin typeface="+mj-lt"/>
                <a:ea typeface="+mj-ea"/>
                <a:cs typeface="+mj-cs"/>
              </a:rPr>
              <a:t>Effects on Vulnerable Students</a:t>
            </a:r>
          </a:p>
        </p:txBody>
      </p:sp>
      <p:pic>
        <p:nvPicPr>
          <p:cNvPr id="5" name="Content Placeholder 4" descr="Elementary science students learning about physics">
            <a:extLst>
              <a:ext uri="{FF2B5EF4-FFF2-40B4-BE49-F238E27FC236}">
                <a16:creationId xmlns:a16="http://schemas.microsoft.com/office/drawing/2014/main" id="{EA2D4F63-6D00-4A6A-9267-B900FADBBF63}"/>
              </a:ext>
            </a:extLst>
          </p:cNvPr>
          <p:cNvPicPr>
            <a:picLocks noGrp="1" noChangeAspect="1"/>
          </p:cNvPicPr>
          <p:nvPr>
            <p:ph sz="half" idx="1"/>
          </p:nvPr>
        </p:nvPicPr>
        <p:blipFill>
          <a:blip r:embed="rId3"/>
          <a:srcRect l="36592" r="15316"/>
          <a:stretch>
            <a:fillRect/>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Content Placeholder 3">
            <a:extLst>
              <a:ext uri="{FF2B5EF4-FFF2-40B4-BE49-F238E27FC236}">
                <a16:creationId xmlns:a16="http://schemas.microsoft.com/office/drawing/2014/main" id="{0F79F021-7D13-CA79-B0DA-B90DF6B2D17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285750" lvl="1" indent="-285750">
              <a:buFont typeface="Wingdings" panose="05000000000000000000" pitchFamily="2" charset="2"/>
              <a:buChar char="q"/>
            </a:pPr>
            <a:r>
              <a:rPr lang="en-US" sz="1400" b="1" dirty="0"/>
              <a:t>Does not eliminate any of the education, disability, or civil rights for students with disabilities</a:t>
            </a:r>
          </a:p>
          <a:p>
            <a:pPr marL="0" lvl="1" indent="0">
              <a:buNone/>
            </a:pPr>
            <a:endParaRPr lang="en-US" sz="1400" b="1" dirty="0"/>
          </a:p>
          <a:p>
            <a:pPr marL="285750" lvl="1" indent="-285750">
              <a:buFont typeface="Wingdings" panose="05000000000000000000" pitchFamily="2" charset="2"/>
              <a:buChar char="q"/>
            </a:pPr>
            <a:r>
              <a:rPr lang="en-US" sz="1400" b="1" dirty="0"/>
              <a:t>Only Congress has the right to move IDEA programs to Health and Human Services</a:t>
            </a:r>
          </a:p>
          <a:p>
            <a:pPr marL="285750" lvl="1" indent="-285750">
              <a:buFont typeface="Wingdings" panose="05000000000000000000" pitchFamily="2" charset="2"/>
              <a:buChar char="q"/>
            </a:pPr>
            <a:endParaRPr lang="en-US" sz="1400" b="1" dirty="0"/>
          </a:p>
          <a:p>
            <a:pPr marL="285750" lvl="1" indent="-285750">
              <a:buFont typeface="Wingdings" panose="05000000000000000000" pitchFamily="2" charset="2"/>
              <a:buChar char="q"/>
            </a:pPr>
            <a:r>
              <a:rPr lang="en-US" sz="1400" b="1" dirty="0"/>
              <a:t>The Federal gov’t through Congress allocates the amount of money schools receive (6-13 percent)</a:t>
            </a:r>
          </a:p>
          <a:p>
            <a:pPr marL="285750" lvl="1" indent="-285750">
              <a:buFont typeface="Wingdings" panose="05000000000000000000" pitchFamily="2" charset="2"/>
              <a:buChar char="q"/>
            </a:pPr>
            <a:endParaRPr lang="en-US" sz="1400" b="1" dirty="0"/>
          </a:p>
          <a:p>
            <a:pPr marL="285750" lvl="1" indent="-285750">
              <a:buFont typeface="Wingdings" panose="05000000000000000000" pitchFamily="2" charset="2"/>
              <a:buChar char="q"/>
            </a:pPr>
            <a:r>
              <a:rPr lang="en-US" sz="1400" b="1" dirty="0"/>
              <a:t>The interpretation and administration of rights through the federal laws varies markedly from county to county and state to state these discrepancies may increase</a:t>
            </a:r>
          </a:p>
        </p:txBody>
      </p:sp>
    </p:spTree>
    <p:extLst>
      <p:ext uri="{BB962C8B-B14F-4D97-AF65-F5344CB8AC3E}">
        <p14:creationId xmlns:p14="http://schemas.microsoft.com/office/powerpoint/2010/main" val="256679897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80769F-9985-7F4E-8F16-E8C5B0764318}"/>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46A87060-164B-1BD2-56F1-29C765F6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2" name="Rectangle 11">
            <a:extLst>
              <a:ext uri="{FF2B5EF4-FFF2-40B4-BE49-F238E27FC236}">
                <a16:creationId xmlns:a16="http://schemas.microsoft.com/office/drawing/2014/main" id="{62B25DB9-E609-3C5E-3F0E-C163F58C6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F39152-49B0-B5F5-E44C-DB31E73CCCD8}"/>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dirty="0">
                <a:solidFill>
                  <a:schemeClr val="tx1"/>
                </a:solidFill>
                <a:latin typeface="+mj-lt"/>
                <a:ea typeface="+mj-ea"/>
                <a:cs typeface="+mj-cs"/>
              </a:rPr>
              <a:t>Effects on Vulnerable Students</a:t>
            </a:r>
          </a:p>
        </p:txBody>
      </p:sp>
      <p:pic>
        <p:nvPicPr>
          <p:cNvPr id="5" name="Content Placeholder 4" descr="Elementary science students learning about physics">
            <a:extLst>
              <a:ext uri="{FF2B5EF4-FFF2-40B4-BE49-F238E27FC236}">
                <a16:creationId xmlns:a16="http://schemas.microsoft.com/office/drawing/2014/main" id="{67BDF429-6FC3-FA67-6C18-6BF53D7203C7}"/>
              </a:ext>
            </a:extLst>
          </p:cNvPr>
          <p:cNvPicPr>
            <a:picLocks noGrp="1" noChangeAspect="1"/>
          </p:cNvPicPr>
          <p:nvPr>
            <p:ph sz="half" idx="1"/>
          </p:nvPr>
        </p:nvPicPr>
        <p:blipFill>
          <a:blip r:embed="rId3"/>
          <a:srcRect l="36592" r="15316"/>
          <a:stretch>
            <a:fillRect/>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6DBDF0B8-5B77-ADEB-1F58-7A2DF8B6F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Content Placeholder 3">
            <a:extLst>
              <a:ext uri="{FF2B5EF4-FFF2-40B4-BE49-F238E27FC236}">
                <a16:creationId xmlns:a16="http://schemas.microsoft.com/office/drawing/2014/main" id="{20AAE444-8DA5-E201-57CB-BC4146D9947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Font typeface="Arial" panose="020B0604020202020204" pitchFamily="34" charset="0"/>
              <a:buNone/>
            </a:pPr>
            <a:r>
              <a:rPr lang="en-US" sz="1400" b="1" dirty="0"/>
              <a:t>Reduced Funding and Resources</a:t>
            </a:r>
          </a:p>
          <a:p>
            <a:pPr marL="0" lvl="1" indent="0">
              <a:buFont typeface="Arial" panose="020B0604020202020204" pitchFamily="34" charset="0"/>
              <a:buNone/>
            </a:pPr>
            <a:r>
              <a:rPr lang="en-US" sz="1400" dirty="0"/>
              <a:t>Vulnerable students may lose crucial funding and resources that support their educational needs and services.</a:t>
            </a:r>
          </a:p>
          <a:p>
            <a:pPr marL="0" indent="0">
              <a:spcBef>
                <a:spcPts val="2500"/>
              </a:spcBef>
              <a:buFont typeface="Arial" panose="020B0604020202020204" pitchFamily="34" charset="0"/>
              <a:buNone/>
            </a:pPr>
            <a:r>
              <a:rPr lang="en-US" sz="1400" b="1" dirty="0"/>
              <a:t>Weakened Oversight for Special Programs</a:t>
            </a:r>
          </a:p>
          <a:p>
            <a:pPr marL="0" lvl="1" indent="0">
              <a:buFont typeface="Arial" panose="020B0604020202020204" pitchFamily="34" charset="0"/>
              <a:buNone/>
            </a:pPr>
            <a:r>
              <a:rPr lang="en-US" sz="1400" dirty="0"/>
              <a:t>Oversight for special education and low-income student programs could weaken, leading to inconsistencies and gaps in support.</a:t>
            </a:r>
          </a:p>
          <a:p>
            <a:pPr marL="0" indent="0">
              <a:spcBef>
                <a:spcPts val="2500"/>
              </a:spcBef>
              <a:buFont typeface="Arial" panose="020B0604020202020204" pitchFamily="34" charset="0"/>
              <a:buNone/>
            </a:pPr>
            <a:r>
              <a:rPr lang="en-US" sz="1400" b="1" dirty="0"/>
              <a:t>Threatened Educational Rights</a:t>
            </a:r>
          </a:p>
          <a:p>
            <a:pPr marL="0" lvl="1" indent="0">
              <a:buFont typeface="Arial" panose="020B0604020202020204" pitchFamily="34" charset="0"/>
              <a:buNone/>
            </a:pPr>
            <a:r>
              <a:rPr lang="en-US" sz="1400" dirty="0"/>
              <a:t>Consistent educational protections may be threatened, putting the most vulnerable students at greater risk of inequality.</a:t>
            </a:r>
          </a:p>
        </p:txBody>
      </p:sp>
    </p:spTree>
    <p:extLst>
      <p:ext uri="{BB962C8B-B14F-4D97-AF65-F5344CB8AC3E}">
        <p14:creationId xmlns:p14="http://schemas.microsoft.com/office/powerpoint/2010/main" val="245717830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FAC360-6EF7-073E-9E4E-5B53B48C3BDB}"/>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86A9821-76BC-7148-FF71-C9EABBDD8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3BDE4F92-18E2-E25F-A986-8BD3B2225F85}"/>
              </a:ext>
            </a:extLst>
          </p:cNvPr>
          <p:cNvSpPr>
            <a:spLocks noGrp="1"/>
          </p:cNvSpPr>
          <p:nvPr>
            <p:ph type="ctrTitle"/>
          </p:nvPr>
        </p:nvSpPr>
        <p:spPr>
          <a:xfrm>
            <a:off x="521208" y="976045"/>
            <a:ext cx="7237052" cy="4963709"/>
          </a:xfrm>
        </p:spPr>
        <p:txBody>
          <a:bodyPr anchor="b">
            <a:normAutofit fontScale="90000"/>
          </a:bodyPr>
          <a:lstStyle/>
          <a:p>
            <a:r>
              <a:rPr lang="en-US" sz="3600" dirty="0"/>
              <a:t>Now is the time for parents of students across all diagnostic categories to form unified collaborative partnerships (with each other, and all service providers) to advocate for the academic, social, and transition needs of their “collective” children in all public and private schools across the nation.</a:t>
            </a:r>
            <a:br>
              <a:rPr lang="en-US" sz="3600" dirty="0"/>
            </a:br>
            <a:endParaRPr lang="en-US" sz="3600" dirty="0"/>
          </a:p>
        </p:txBody>
      </p:sp>
      <p:sp>
        <p:nvSpPr>
          <p:cNvPr id="9" name="Freeform: Shape 8">
            <a:extLst>
              <a:ext uri="{FF2B5EF4-FFF2-40B4-BE49-F238E27FC236}">
                <a16:creationId xmlns:a16="http://schemas.microsoft.com/office/drawing/2014/main" id="{E5983F5B-EC9E-2A79-37A7-9D910F42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41507605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0" name="Freeform: Shape 9">
            <a:extLst>
              <a:ext uri="{FF2B5EF4-FFF2-40B4-BE49-F238E27FC236}">
                <a16:creationId xmlns:a16="http://schemas.microsoft.com/office/drawing/2014/main" id="{C6D5B03A-B780-A698-DFA9-C9932F22D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845" y="3079474"/>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73524EB9-E197-E43B-B4E3-A4F661381A8C}"/>
              </a:ext>
            </a:extLst>
          </p:cNvPr>
          <p:cNvSpPr>
            <a:spLocks noGrp="1"/>
          </p:cNvSpPr>
          <p:nvPr>
            <p:ph type="title"/>
          </p:nvPr>
        </p:nvSpPr>
        <p:spPr>
          <a:xfrm>
            <a:off x="521208" y="1325880"/>
            <a:ext cx="11155680" cy="1408176"/>
          </a:xfrm>
        </p:spPr>
        <p:txBody>
          <a:bodyPr anchor="b">
            <a:normAutofit/>
          </a:bodyPr>
          <a:lstStyle/>
          <a:p>
            <a:r>
              <a:rPr lang="en-US" sz="3600" dirty="0"/>
              <a:t>What to do?</a:t>
            </a:r>
          </a:p>
        </p:txBody>
      </p:sp>
      <p:graphicFrame>
        <p:nvGraphicFramePr>
          <p:cNvPr id="11" name="Content Placeholder 2">
            <a:extLst>
              <a:ext uri="{FF2B5EF4-FFF2-40B4-BE49-F238E27FC236}">
                <a16:creationId xmlns:a16="http://schemas.microsoft.com/office/drawing/2014/main" id="{7EEAEE06-8BC4-985F-D4BE-3522D808984F}"/>
              </a:ext>
            </a:extLst>
          </p:cNvPr>
          <p:cNvGraphicFramePr>
            <a:graphicFrameLocks noGrp="1"/>
          </p:cNvGraphicFramePr>
          <p:nvPr>
            <p:ph idx="1"/>
            <p:extLst>
              <p:ext uri="{D42A27DB-BD31-4B8C-83A1-F6EECF244321}">
                <p14:modId xmlns:p14="http://schemas.microsoft.com/office/powerpoint/2010/main" val="2987734487"/>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521208" y="3429000"/>
          <a:ext cx="11155680" cy="2235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748355"/>
      </p:ext>
    </p:extLst>
  </p:cSld>
  <p:clrMapOvr>
    <a:overrideClrMapping bg1="dk1" tx1="lt1" bg2="dk2" tx2="lt2" accent1="accent1" accent2="accent2" accent3="accent3" accent4="accent4" accent5="accent5" accent6="accent6" hlink="hlink" folHlink="folHlink"/>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93ADB3-9750-5AD8-37CE-D40E5A255331}"/>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7292E8A-C8F2-D4D5-A90F-72DFD0523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F6B1AE16-4385-1F31-487F-4468C5113870}"/>
              </a:ext>
            </a:extLst>
          </p:cNvPr>
          <p:cNvSpPr>
            <a:spLocks noGrp="1"/>
          </p:cNvSpPr>
          <p:nvPr>
            <p:ph type="ctrTitle"/>
          </p:nvPr>
        </p:nvSpPr>
        <p:spPr>
          <a:xfrm>
            <a:off x="447909" y="1277081"/>
            <a:ext cx="7237052" cy="4727988"/>
          </a:xfrm>
        </p:spPr>
        <p:txBody>
          <a:bodyPr anchor="b">
            <a:normAutofit/>
          </a:bodyPr>
          <a:lstStyle/>
          <a:p>
            <a:r>
              <a:rPr lang="en-US" sz="3600" dirty="0"/>
              <a:t>Special Education Law Reference</a:t>
            </a:r>
            <a:br>
              <a:rPr lang="en-US" sz="3600" dirty="0"/>
            </a:br>
            <a:r>
              <a:rPr lang="en-US" sz="2000" dirty="0">
                <a:latin typeface="+mn-lt"/>
              </a:rPr>
              <a:t>Yell, M.L. (2018). The law and special education. 5</a:t>
            </a:r>
            <a:r>
              <a:rPr lang="en-US" sz="2000" baseline="30000" dirty="0">
                <a:latin typeface="+mn-lt"/>
              </a:rPr>
              <a:t>th</a:t>
            </a:r>
            <a:r>
              <a:rPr lang="en-US" sz="2000" dirty="0">
                <a:latin typeface="+mn-lt"/>
              </a:rPr>
              <a:t> edition. Pearson.   ISBN-10 0135175364</a:t>
            </a:r>
            <a:endParaRPr lang="en-US" sz="3600" dirty="0"/>
          </a:p>
        </p:txBody>
      </p:sp>
      <p:sp>
        <p:nvSpPr>
          <p:cNvPr id="9" name="Freeform: Shape 8">
            <a:extLst>
              <a:ext uri="{FF2B5EF4-FFF2-40B4-BE49-F238E27FC236}">
                <a16:creationId xmlns:a16="http://schemas.microsoft.com/office/drawing/2014/main" id="{32D3E459-BCC6-7B0B-EC50-A3181C439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1971077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A15837-A81B-B68B-D4E8-4B7B643CABFC}"/>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175C001-4CDB-0CC0-06E2-12E923BC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A2AB1EBD-47C5-5449-F011-A505FCF9CECB}"/>
              </a:ext>
            </a:extLst>
          </p:cNvPr>
          <p:cNvSpPr>
            <a:spLocks noGrp="1"/>
          </p:cNvSpPr>
          <p:nvPr>
            <p:ph type="ctrTitle"/>
          </p:nvPr>
        </p:nvSpPr>
        <p:spPr>
          <a:xfrm>
            <a:off x="521208" y="1211766"/>
            <a:ext cx="7237052" cy="4727988"/>
          </a:xfrm>
        </p:spPr>
        <p:txBody>
          <a:bodyPr anchor="b">
            <a:normAutofit/>
          </a:bodyPr>
          <a:lstStyle/>
          <a:p>
            <a:r>
              <a:rPr lang="en-US" sz="3600" dirty="0"/>
              <a:t>Sources</a:t>
            </a:r>
          </a:p>
        </p:txBody>
      </p:sp>
      <p:sp>
        <p:nvSpPr>
          <p:cNvPr id="9" name="Freeform: Shape 8">
            <a:extLst>
              <a:ext uri="{FF2B5EF4-FFF2-40B4-BE49-F238E27FC236}">
                <a16:creationId xmlns:a16="http://schemas.microsoft.com/office/drawing/2014/main" id="{A04FCBC2-5642-D73D-95B2-1FA6D0489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025065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251ECC-AF3F-3178-58B7-A94B1BC72936}"/>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FAC5150-BF5F-5189-2FB6-88BF34CAD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60C86470-FDF7-92BA-DE66-B6A591DE70E3}"/>
              </a:ext>
            </a:extLst>
          </p:cNvPr>
          <p:cNvSpPr>
            <a:spLocks noGrp="1"/>
          </p:cNvSpPr>
          <p:nvPr>
            <p:ph type="ctrTitle"/>
          </p:nvPr>
        </p:nvSpPr>
        <p:spPr>
          <a:xfrm>
            <a:off x="521208" y="339047"/>
            <a:ext cx="7237052" cy="5869729"/>
          </a:xfrm>
        </p:spPr>
        <p:txBody>
          <a:bodyPr anchor="b">
            <a:normAutofit fontScale="90000"/>
          </a:bodyPr>
          <a:lstStyle/>
          <a:p>
            <a:r>
              <a:rPr lang="en-US" sz="1400" dirty="0">
                <a:latin typeface="Bierstadt" panose="020B0004020202020204" pitchFamily="34" charset="0"/>
              </a:rPr>
              <a:t>AXYS Clinic and Research Consortium, (2020) Educational Guidelines, IEPs, and School Services for children with X Y Chromosome Variations</a:t>
            </a:r>
            <a:br>
              <a:rPr lang="en-US" sz="1400" dirty="0">
                <a:latin typeface="Bierstadt" panose="020B0004020202020204" pitchFamily="34" charset="0"/>
              </a:rPr>
            </a:br>
            <a:br>
              <a:rPr lang="en-US" sz="1400" dirty="0">
                <a:latin typeface="Bierstadt" panose="020B0004020202020204" pitchFamily="34" charset="0"/>
              </a:rPr>
            </a:br>
            <a:r>
              <a:rPr lang="en-US" sz="1400" dirty="0">
                <a:latin typeface="Bierstadt" panose="020B0004020202020204" pitchFamily="34" charset="0"/>
              </a:rPr>
              <a:t>Boothe, D., Cover, G. (2024)  Transition to Adulthood for Individuals with X and Y Variations. AXYS Clinic and Research Consortium </a:t>
            </a:r>
            <a:br>
              <a:rPr lang="en-US" sz="1400" dirty="0">
                <a:latin typeface="Bierstadt" panose="020B0004020202020204" pitchFamily="34" charset="0"/>
              </a:rPr>
            </a:br>
            <a:br>
              <a:rPr lang="en-US" sz="1400" dirty="0">
                <a:latin typeface="Bierstadt" panose="020B0004020202020204" pitchFamily="34" charset="0"/>
              </a:rPr>
            </a:br>
            <a:r>
              <a:rPr lang="en-US" sz="1400" dirty="0">
                <a:latin typeface="Bierstadt" panose="020B0004020202020204" pitchFamily="34" charset="0"/>
              </a:rPr>
              <a:t>Ratcliffe, S. (1999). Long term outcome in children of sex chromosome abnormalities. Archives of Disabled Child (80): 192-195</a:t>
            </a:r>
            <a:br>
              <a:rPr lang="en-US" sz="1400" dirty="0">
                <a:latin typeface="Bierstadt" panose="020B0004020202020204" pitchFamily="34" charset="0"/>
              </a:rPr>
            </a:br>
            <a:br>
              <a:rPr lang="en-US" sz="1400" dirty="0">
                <a:latin typeface="Bierstadt" panose="020B0004020202020204" pitchFamily="34" charset="0"/>
              </a:rPr>
            </a:br>
            <a:r>
              <a:rPr lang="en-US" sz="1400" dirty="0">
                <a:latin typeface="Bierstadt" panose="020B0004020202020204" pitchFamily="34" charset="0"/>
              </a:rPr>
              <a:t>Simpson, N.H., Addis, L. Brandler, W. M., Slonims, V., Clark, A., Watson, J., Scerri, T.S.; Hennessy, E.R., Bolton, P.F., Conti-Ramsden, G., Fairfax, B.P., Knight, J.C., Stein, J., Talcott, J.B., O’Hare, A., Baird, G., Paracchini, S., Fisher, S.E., Newberry, D.F., and Consortium, S. (2014). Increased prevalence of sex chromosome aneuploidies in specific language impairment and dyslexia. Developmental Medicine and Child Neurology, 56: 346-353.</a:t>
            </a:r>
            <a:br>
              <a:rPr lang="en-US" sz="1400" dirty="0">
                <a:latin typeface="Bierstadt" panose="020B0004020202020204" pitchFamily="34" charset="0"/>
              </a:rPr>
            </a:br>
            <a:br>
              <a:rPr lang="en-US" sz="1400" dirty="0">
                <a:latin typeface="Bierstadt" panose="020B0004020202020204" pitchFamily="34" charset="0"/>
              </a:rPr>
            </a:br>
            <a:r>
              <a:rPr lang="en-US" sz="1400" dirty="0">
                <a:latin typeface="Bierstadt" panose="020B0004020202020204" pitchFamily="34" charset="0"/>
              </a:rPr>
              <a:t>Thompson, T., Stinnett, N., Tartaglia, N., Davis, S., and Janusz, J. (2022). I wish the school had a better understanding of the diagnosis: parent perspectives on educational needs of students with sex chromosome aneuploidies. Journal of Resources in Special Education Needs April 22 (2): 175-187</a:t>
            </a:r>
            <a:br>
              <a:rPr lang="en-US" sz="1400" dirty="0">
                <a:latin typeface="Bierstadt" panose="020B0004020202020204" pitchFamily="34" charset="0"/>
              </a:rPr>
            </a:br>
            <a:br>
              <a:rPr lang="en-US" sz="1400" dirty="0">
                <a:latin typeface="Bierstadt" panose="020B0004020202020204" pitchFamily="34" charset="0"/>
              </a:rPr>
            </a:br>
            <a:r>
              <a:rPr lang="en-US" sz="1400" dirty="0">
                <a:latin typeface="Bierstadt" panose="020B0004020202020204" pitchFamily="34" charset="0"/>
              </a:rPr>
              <a:t>Thompson, T., Davis, S., Takamatsu, S., Howell, S., and Tartaglia, N. (2022). Exploring academic and character strengths in students with sex chromosome aneuploidies. Journal of Positive School Psychology, Vol 6, No. 1, 12-24.</a:t>
            </a:r>
            <a:br>
              <a:rPr lang="en-US" sz="1400" dirty="0">
                <a:latin typeface="Bierstadt" panose="020B0004020202020204" pitchFamily="34" charset="0"/>
              </a:rPr>
            </a:br>
            <a:br>
              <a:rPr lang="en-US" sz="1400" dirty="0">
                <a:latin typeface="Bierstadt" panose="020B0004020202020204" pitchFamily="34" charset="0"/>
              </a:rPr>
            </a:br>
            <a:r>
              <a:rPr lang="en-US" sz="1400" dirty="0">
                <a:latin typeface="Bierstadt" panose="020B0004020202020204" pitchFamily="34" charset="0"/>
              </a:rPr>
              <a:t>Thompson, T., Davis, S., Janusz, J., Frith, E., Pyle, L., Howell, S., Boada, R., Wison, R., and </a:t>
            </a:r>
            <a:br>
              <a:rPr lang="en-US" sz="1400" dirty="0">
                <a:latin typeface="Bierstadt" panose="020B0004020202020204" pitchFamily="34" charset="0"/>
              </a:rPr>
            </a:br>
            <a:r>
              <a:rPr lang="en-US" sz="1400" dirty="0">
                <a:latin typeface="Bierstadt" panose="020B0004020202020204" pitchFamily="34" charset="0"/>
              </a:rPr>
              <a:t>Tartaglia, N. (2022). Supporting students with sex chromosome aneuploidies in education settings: Results of a nationwide survey. Journal of School Psychology August;93:28-40.</a:t>
            </a:r>
            <a:br>
              <a:rPr lang="en-US" sz="1400" dirty="0">
                <a:latin typeface="Bierstadt" panose="020B0004020202020204" pitchFamily="34" charset="0"/>
              </a:rPr>
            </a:br>
            <a:br>
              <a:rPr lang="en-US" sz="1400" dirty="0">
                <a:latin typeface="Bierstadt" panose="020B0004020202020204" pitchFamily="34" charset="0"/>
              </a:rPr>
            </a:br>
            <a:endParaRPr lang="en-US" sz="1400" dirty="0">
              <a:latin typeface="Bierstadt" panose="020B0004020202020204" pitchFamily="34" charset="0"/>
            </a:endParaRPr>
          </a:p>
        </p:txBody>
      </p:sp>
      <p:sp>
        <p:nvSpPr>
          <p:cNvPr id="9" name="Freeform: Shape 8">
            <a:extLst>
              <a:ext uri="{FF2B5EF4-FFF2-40B4-BE49-F238E27FC236}">
                <a16:creationId xmlns:a16="http://schemas.microsoft.com/office/drawing/2014/main" id="{8B5875EB-AD98-D175-B04E-9B08EB055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7141438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B88D62-6B6F-71ED-52E9-EEF992F32545}"/>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D99A32E-9F04-A6A7-B734-EC0725330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F1C173E6-B2DB-F573-26C2-31C051879EA0}"/>
              </a:ext>
            </a:extLst>
          </p:cNvPr>
          <p:cNvSpPr>
            <a:spLocks noGrp="1"/>
          </p:cNvSpPr>
          <p:nvPr>
            <p:ph type="ctrTitle"/>
          </p:nvPr>
        </p:nvSpPr>
        <p:spPr>
          <a:xfrm>
            <a:off x="521208" y="1211766"/>
            <a:ext cx="7237052" cy="4727988"/>
          </a:xfrm>
        </p:spPr>
        <p:txBody>
          <a:bodyPr anchor="b">
            <a:normAutofit/>
          </a:bodyPr>
          <a:lstStyle/>
          <a:p>
            <a:r>
              <a:rPr lang="en-US" sz="3600" dirty="0"/>
              <a:t>Resources</a:t>
            </a:r>
          </a:p>
        </p:txBody>
      </p:sp>
      <p:sp>
        <p:nvSpPr>
          <p:cNvPr id="9" name="Freeform: Shape 8">
            <a:extLst>
              <a:ext uri="{FF2B5EF4-FFF2-40B4-BE49-F238E27FC236}">
                <a16:creationId xmlns:a16="http://schemas.microsoft.com/office/drawing/2014/main" id="{6D54985B-2078-5550-EB2F-2E6825311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37078103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47290B6E-D0E4-FF07-AA6B-F4268758124C}"/>
              </a:ext>
            </a:extLst>
          </p:cNvPr>
          <p:cNvSpPr>
            <a:spLocks noGrp="1"/>
          </p:cNvSpPr>
          <p:nvPr>
            <p:ph type="ctrTitle"/>
          </p:nvPr>
        </p:nvSpPr>
        <p:spPr>
          <a:xfrm>
            <a:off x="517869" y="1231016"/>
            <a:ext cx="7237052" cy="4727988"/>
          </a:xfrm>
        </p:spPr>
        <p:txBody>
          <a:bodyPr anchor="b">
            <a:normAutofit/>
          </a:bodyPr>
          <a:lstStyle/>
          <a:p>
            <a:r>
              <a:rPr lang="en-US" sz="3600" dirty="0"/>
              <a:t>Understanding X Y Chromosome  Variations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0788947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15B4D-93C4-E30C-E92F-11D682C450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BCFF3-85C5-A7D1-3E4E-B12F3FB6D2E5}"/>
              </a:ext>
            </a:extLst>
          </p:cNvPr>
          <p:cNvSpPr>
            <a:spLocks noGrp="1"/>
          </p:cNvSpPr>
          <p:nvPr>
            <p:ph type="title"/>
          </p:nvPr>
        </p:nvSpPr>
        <p:spPr>
          <a:xfrm>
            <a:off x="521208" y="978408"/>
            <a:ext cx="11170156" cy="5371502"/>
          </a:xfrm>
        </p:spPr>
        <p:txBody>
          <a:bodyPr vert="horz" lIns="91440" tIns="45720" rIns="91440" bIns="45720" rtlCol="0" anchor="t">
            <a:normAutofit/>
          </a:bodyPr>
          <a:lstStyle/>
          <a:p>
            <a:r>
              <a:rPr lang="en-US" sz="3600" b="1" kern="1200" dirty="0">
                <a:solidFill>
                  <a:schemeClr val="tx1"/>
                </a:solidFill>
                <a:latin typeface="+mj-lt"/>
                <a:ea typeface="+mj-ea"/>
                <a:cs typeface="+mj-cs"/>
              </a:rPr>
              <a:t>Key </a:t>
            </a:r>
            <a:r>
              <a:rPr lang="en-US" sz="3600" dirty="0"/>
              <a:t>Websites</a:t>
            </a:r>
            <a:br>
              <a:rPr lang="en-US" sz="3600" dirty="0"/>
            </a:b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D7F466B9-538E-0A03-DFF7-466CACEC0F9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0636" y="1869897"/>
            <a:ext cx="6300216" cy="4480013"/>
          </a:xfrm>
        </p:spPr>
        <p:txBody>
          <a:bodyPr>
            <a:normAutofit/>
          </a:bodyPr>
          <a:lstStyle/>
          <a:p>
            <a:pPr marL="0" indent="0">
              <a:buNone/>
            </a:pPr>
            <a:endParaRPr lang="en-US" sz="2200" b="1" dirty="0"/>
          </a:p>
          <a:p>
            <a:pPr marL="0" indent="0">
              <a:spcBef>
                <a:spcPts val="2500"/>
              </a:spcBef>
              <a:buNone/>
            </a:pPr>
            <a:endParaRPr lang="en-US" sz="1400" b="1" dirty="0"/>
          </a:p>
        </p:txBody>
      </p:sp>
      <p:pic>
        <p:nvPicPr>
          <p:cNvPr id="5" name="Content Placeholder 4" descr="3d illustration">
            <a:extLst>
              <a:ext uri="{FF2B5EF4-FFF2-40B4-BE49-F238E27FC236}">
                <a16:creationId xmlns:a16="http://schemas.microsoft.com/office/drawing/2014/main" id="{A224FDD6-8CD9-C064-AB47-0700A9EA319B}"/>
              </a:ext>
            </a:extLst>
          </p:cNvPr>
          <p:cNvPicPr>
            <a:picLocks noGrp="1" noChangeAspect="1"/>
          </p:cNvPicPr>
          <p:nvPr>
            <p:ph sz="half" idx="1"/>
          </p:nvPr>
        </p:nvPicPr>
        <p:blipFill>
          <a:blip r:embed="rId3"/>
          <a:srcRect l="8528" r="21659" b="-3"/>
          <a:stretch>
            <a:fillRect/>
          </a:stretch>
        </p:blipFill>
        <p:spPr>
          <a:xfrm>
            <a:off x="7588987" y="508090"/>
            <a:ext cx="4081805" cy="5846990"/>
          </a:xfrm>
          <a:prstGeom prst="rect">
            <a:avLst/>
          </a:prstGeom>
        </p:spPr>
      </p:pic>
      <p:sp>
        <p:nvSpPr>
          <p:cNvPr id="6" name="TextBox 5">
            <a:extLst>
              <a:ext uri="{FF2B5EF4-FFF2-40B4-BE49-F238E27FC236}">
                <a16:creationId xmlns:a16="http://schemas.microsoft.com/office/drawing/2014/main" id="{F234004B-7285-8416-5795-418D4DDF4A1A}"/>
              </a:ext>
            </a:extLst>
          </p:cNvPr>
          <p:cNvSpPr txBox="1"/>
          <p:nvPr/>
        </p:nvSpPr>
        <p:spPr>
          <a:xfrm>
            <a:off x="500636" y="1794127"/>
            <a:ext cx="8646118" cy="5400004"/>
          </a:xfrm>
          <a:prstGeom prst="rect">
            <a:avLst/>
          </a:prstGeom>
          <a:noFill/>
        </p:spPr>
        <p:txBody>
          <a:bodyPr wrap="square">
            <a:spAutoFit/>
          </a:bodyPr>
          <a:lstStyle/>
          <a:p>
            <a:pPr marL="0" marR="0">
              <a:lnSpc>
                <a:spcPct val="115000"/>
              </a:lnSpc>
              <a:spcAft>
                <a:spcPts val="800"/>
              </a:spcAft>
              <a:buNone/>
            </a:pPr>
            <a:r>
              <a:rPr lang="en-US" sz="2000" b="1" kern="0" dirty="0">
                <a:solidFill>
                  <a:srgbClr val="0A0A0A"/>
                </a:solidFill>
                <a:effectLst/>
                <a:ea typeface="Times New Roman" panose="02020603050405020304" pitchFamily="18" charset="0"/>
                <a:cs typeface="Times New Roman" panose="02020603050405020304" pitchFamily="18" charset="0"/>
              </a:rPr>
              <a:t>Information, Education Services and Guidelines:</a:t>
            </a:r>
            <a:endParaRPr lang="en-US" sz="2000" kern="100" dirty="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Symbol" panose="05050102010706020507" pitchFamily="18" charset="2"/>
              <a:buChar char=""/>
            </a:pPr>
            <a:r>
              <a:rPr lang="en-US" sz="2000" kern="0" dirty="0">
                <a:solidFill>
                  <a:srgbClr val="0A0A0A"/>
                </a:solidFill>
                <a:effectLst/>
                <a:ea typeface="Times New Roman" panose="02020603050405020304" pitchFamily="18" charset="0"/>
                <a:cs typeface="Times New Roman" panose="02020603050405020304" pitchFamily="18" charset="0"/>
              </a:rPr>
              <a:t>Association for X and Y Chromosome Variations (AXYS)   </a:t>
            </a:r>
            <a:endParaRPr lang="en-US" sz="2000" kern="100" dirty="0">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sz="2000" kern="0" dirty="0">
                <a:solidFill>
                  <a:srgbClr val="0A0A0A"/>
                </a:solidFill>
                <a:effectLst/>
                <a:ea typeface="Times New Roman" panose="02020603050405020304" pitchFamily="18" charset="0"/>
                <a:cs typeface="Times New Roman" panose="02020603050405020304" pitchFamily="18" charset="0"/>
              </a:rPr>
              <a:t>       </a:t>
            </a:r>
            <a:r>
              <a:rPr lang="en-US" sz="2000" u="sng" kern="0" dirty="0">
                <a:solidFill>
                  <a:srgbClr val="000000"/>
                </a:solidFill>
                <a:effectLst/>
                <a:ea typeface="Times New Roman" panose="02020603050405020304" pitchFamily="18" charset="0"/>
                <a:cs typeface="Times New Roman" panose="02020603050405020304" pitchFamily="18" charset="0"/>
                <a:hlinkClick r:id="rId4"/>
              </a:rPr>
              <a:t>https://genetic.org/</a:t>
            </a:r>
            <a:endParaRPr lang="en-US" sz="2000" kern="100" dirty="0">
              <a:effectLst/>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2000" kern="100" dirty="0">
                <a:solidFill>
                  <a:srgbClr val="000000"/>
                </a:solidFill>
                <a:effectLst/>
                <a:ea typeface="Aptos" panose="020B0004020202020204" pitchFamily="34" charset="0"/>
                <a:cs typeface="Times New Roman" panose="02020603050405020304" pitchFamily="18" charset="0"/>
              </a:rPr>
              <a:t>Attention Deficit Hyperactivity Disorder Association  (ADDA)  </a:t>
            </a:r>
            <a:r>
              <a:rPr lang="en-US" sz="2000" kern="100" dirty="0">
                <a:solidFill>
                  <a:srgbClr val="000000"/>
                </a:solidFill>
                <a:effectLst/>
                <a:ea typeface="Aptos" panose="020B0004020202020204" pitchFamily="34" charset="0"/>
                <a:cs typeface="Times New Roman" panose="02020603050405020304" pitchFamily="18" charset="0"/>
                <a:hlinkClick r:id="rId5"/>
              </a:rPr>
              <a:t>https://add.org</a:t>
            </a:r>
            <a:endParaRPr lang="en-US" sz="2000" kern="100" dirty="0">
              <a:solidFill>
                <a:srgbClr val="000000"/>
              </a:solidFill>
              <a:effectLst/>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pPr>
            <a:r>
              <a:rPr lang="en-US" sz="2000" dirty="0"/>
              <a:t>Children and Adults with Attention-Deficit/Hyperactivity Disorder (CHADD) </a:t>
            </a:r>
            <a:r>
              <a:rPr lang="en-US" sz="2000" u="sng" dirty="0">
                <a:hlinkClick r:id="rId6"/>
              </a:rPr>
              <a:t>CHADD - Improving the lives of people affected by ADHD</a:t>
            </a:r>
            <a:endParaRPr lang="en-US" sz="2000" dirty="0"/>
          </a:p>
          <a:p>
            <a:pPr marL="457200" marR="0">
              <a:lnSpc>
                <a:spcPct val="115000"/>
              </a:lnSpc>
              <a:spcAft>
                <a:spcPts val="800"/>
              </a:spcAft>
            </a:pPr>
            <a:endParaRPr lang="en-US" sz="2000" kern="100" dirty="0">
              <a:solidFill>
                <a:srgbClr val="000000"/>
              </a:solidFill>
              <a:effectLst/>
              <a:ea typeface="Aptos" panose="020B0004020202020204" pitchFamily="34" charset="0"/>
              <a:cs typeface="Times New Roman" panose="02020603050405020304" pitchFamily="18" charset="0"/>
            </a:endParaRPr>
          </a:p>
          <a:p>
            <a:pPr marL="457200" marR="0">
              <a:lnSpc>
                <a:spcPct val="115000"/>
              </a:lnSpc>
              <a:spcAft>
                <a:spcPts val="800"/>
              </a:spcAft>
            </a:pPr>
            <a:endParaRPr lang="en-US" sz="2000" kern="100" dirty="0">
              <a:solidFill>
                <a:srgbClr val="000000"/>
              </a:solidFill>
              <a:ea typeface="Aptos" panose="020B0004020202020204" pitchFamily="34" charset="0"/>
              <a:cs typeface="Times New Roman" panose="02020603050405020304" pitchFamily="18" charset="0"/>
            </a:endParaRPr>
          </a:p>
          <a:p>
            <a:pPr marL="457200" marR="0">
              <a:lnSpc>
                <a:spcPct val="115000"/>
              </a:lnSpc>
              <a:spcAft>
                <a:spcPts val="800"/>
              </a:spcAft>
            </a:pPr>
            <a:endParaRPr lang="en-US" sz="2000" kern="100" dirty="0">
              <a:solidFill>
                <a:srgbClr val="000000"/>
              </a:solidFill>
              <a:effectLst/>
              <a:ea typeface="Aptos" panose="020B0004020202020204" pitchFamily="34" charset="0"/>
              <a:cs typeface="Times New Roman" panose="02020603050405020304" pitchFamily="18" charset="0"/>
            </a:endParaRPr>
          </a:p>
          <a:p>
            <a:pPr marL="457200" marR="0">
              <a:lnSpc>
                <a:spcPct val="115000"/>
              </a:lnSpc>
              <a:spcAft>
                <a:spcPts val="800"/>
              </a:spcAft>
            </a:pPr>
            <a:endParaRPr lang="en-US" sz="2000" kern="100" dirty="0">
              <a:solidFill>
                <a:srgbClr val="000000"/>
              </a:solidFill>
              <a:ea typeface="Aptos" panose="020B0004020202020204" pitchFamily="34" charset="0"/>
              <a:cs typeface="Times New Roman" panose="02020603050405020304" pitchFamily="18" charset="0"/>
            </a:endParaRPr>
          </a:p>
          <a:p>
            <a:pPr marL="457200" marR="0">
              <a:lnSpc>
                <a:spcPct val="115000"/>
              </a:lnSpc>
              <a:spcAft>
                <a:spcPts val="800"/>
              </a:spcAft>
            </a:pPr>
            <a:endParaRPr lang="en-US" sz="2000" kern="100" dirty="0">
              <a:solidFill>
                <a:srgbClr val="000000"/>
              </a:solidFill>
              <a:effectLst/>
              <a:ea typeface="Aptos" panose="020B0004020202020204" pitchFamily="34" charset="0"/>
              <a:cs typeface="Times New Roman" panose="02020603050405020304" pitchFamily="18" charset="0"/>
            </a:endParaRPr>
          </a:p>
          <a:p>
            <a:pPr marL="457200" marR="0">
              <a:lnSpc>
                <a:spcPct val="115000"/>
              </a:lnSpc>
              <a:spcAft>
                <a:spcPts val="800"/>
              </a:spcAft>
            </a:pPr>
            <a:endParaRPr lang="en-US"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5648338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9D910-B0C8-FC09-C85C-998C0246FA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575DA-8CFD-A42A-FA9E-8060DB02DBBA}"/>
              </a:ext>
            </a:extLst>
          </p:cNvPr>
          <p:cNvSpPr>
            <a:spLocks noGrp="1"/>
          </p:cNvSpPr>
          <p:nvPr>
            <p:ph type="title"/>
          </p:nvPr>
        </p:nvSpPr>
        <p:spPr>
          <a:xfrm>
            <a:off x="521208" y="978408"/>
            <a:ext cx="11170156" cy="5371502"/>
          </a:xfrm>
        </p:spPr>
        <p:txBody>
          <a:bodyPr vert="horz" lIns="91440" tIns="45720" rIns="91440" bIns="45720" rtlCol="0" anchor="t">
            <a:normAutofit/>
          </a:bodyPr>
          <a:lstStyle/>
          <a:p>
            <a:r>
              <a:rPr lang="en-US" sz="3600" b="1" kern="1200" dirty="0">
                <a:solidFill>
                  <a:schemeClr val="tx1"/>
                </a:solidFill>
                <a:latin typeface="+mj-lt"/>
                <a:ea typeface="+mj-ea"/>
                <a:cs typeface="+mj-cs"/>
              </a:rPr>
              <a:t>Key </a:t>
            </a:r>
            <a:r>
              <a:rPr lang="en-US" sz="3600" dirty="0"/>
              <a:t>Websites</a:t>
            </a:r>
            <a:br>
              <a:rPr lang="en-US" sz="3600" dirty="0"/>
            </a:br>
            <a:br>
              <a:rPr lang="en-US" sz="3600" dirty="0"/>
            </a:br>
            <a:br>
              <a:rPr lang="en-US" sz="3600" dirty="0"/>
            </a:br>
            <a:br>
              <a:rPr lang="en-US" sz="3600" dirty="0"/>
            </a:br>
            <a:br>
              <a:rPr lang="en-US" sz="3600" dirty="0"/>
            </a:b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AEDCA7A3-AE9A-B51D-7CC8-276E78CB63B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0636" y="1869897"/>
            <a:ext cx="6300216" cy="4480013"/>
          </a:xfrm>
        </p:spPr>
        <p:txBody>
          <a:bodyPr>
            <a:normAutofit/>
          </a:bodyPr>
          <a:lstStyle/>
          <a:p>
            <a:pPr marL="0" indent="0">
              <a:buNone/>
            </a:pPr>
            <a:r>
              <a:rPr lang="en-US" sz="2000" b="1" kern="0" dirty="0">
                <a:solidFill>
                  <a:srgbClr val="0A0A0A"/>
                </a:solidFill>
                <a:ea typeface="Times New Roman" panose="02020603050405020304" pitchFamily="18" charset="0"/>
                <a:cs typeface="Times New Roman" panose="02020603050405020304" pitchFamily="18" charset="0"/>
              </a:rPr>
              <a:t>Information, Education Services and Guidelines</a:t>
            </a:r>
            <a:endParaRPr lang="en-US" sz="2000" b="1" dirty="0"/>
          </a:p>
          <a:p>
            <a:pPr lvl="0"/>
            <a:r>
              <a:rPr lang="en-US" dirty="0"/>
              <a:t>Council for Exceptional Children (CEC)</a:t>
            </a:r>
          </a:p>
          <a:p>
            <a:pPr marL="0" indent="0">
              <a:buNone/>
            </a:pPr>
            <a:r>
              <a:rPr lang="en-US" u="sng" dirty="0">
                <a:hlinkClick r:id="rId3"/>
              </a:rPr>
              <a:t>Council for Exceptional Children | The premier association for special education professionals</a:t>
            </a:r>
            <a:endParaRPr lang="en-US" dirty="0"/>
          </a:p>
          <a:p>
            <a:pPr lvl="0"/>
            <a:r>
              <a:rPr lang="en-US" dirty="0"/>
              <a:t>International Dyslexia Association</a:t>
            </a:r>
          </a:p>
          <a:p>
            <a:pPr marL="0" indent="0">
              <a:buNone/>
            </a:pPr>
            <a:r>
              <a:rPr lang="en-US" u="sng" dirty="0">
                <a:hlinkClick r:id="rId4"/>
              </a:rPr>
              <a:t>International Dyslexia Association - …until everyone can read!</a:t>
            </a:r>
            <a:endParaRPr lang="en-US" dirty="0"/>
          </a:p>
          <a:p>
            <a:pPr lvl="0"/>
            <a:r>
              <a:rPr lang="en-US" dirty="0"/>
              <a:t>Learning Disabilities Association of America (LDA)</a:t>
            </a:r>
          </a:p>
          <a:p>
            <a:pPr marL="0" indent="0">
              <a:buNone/>
            </a:pPr>
            <a:r>
              <a:rPr lang="en-US" u="sng" dirty="0">
                <a:hlinkClick r:id="rId5"/>
              </a:rPr>
              <a:t>Learning Disabilities Association of America – Support. Educate. Advocate.</a:t>
            </a:r>
            <a:endParaRPr lang="en-US" dirty="0"/>
          </a:p>
          <a:p>
            <a:pPr marL="0" indent="0">
              <a:spcBef>
                <a:spcPts val="2500"/>
              </a:spcBef>
              <a:buNone/>
            </a:pPr>
            <a:endParaRPr lang="en-US" sz="1400" b="1" dirty="0"/>
          </a:p>
        </p:txBody>
      </p:sp>
      <p:pic>
        <p:nvPicPr>
          <p:cNvPr id="5" name="Content Placeholder 4" descr="3d illustration">
            <a:extLst>
              <a:ext uri="{FF2B5EF4-FFF2-40B4-BE49-F238E27FC236}">
                <a16:creationId xmlns:a16="http://schemas.microsoft.com/office/drawing/2014/main" id="{B9A74FAE-5A21-202F-3124-E5810A28682A}"/>
              </a:ext>
            </a:extLst>
          </p:cNvPr>
          <p:cNvPicPr>
            <a:picLocks noGrp="1" noChangeAspect="1"/>
          </p:cNvPicPr>
          <p:nvPr>
            <p:ph sz="half" idx="1"/>
          </p:nvPr>
        </p:nvPicPr>
        <p:blipFill>
          <a:blip r:embed="rId6"/>
          <a:srcRect l="8528" r="21659" b="-3"/>
          <a:stretch>
            <a:fillRect/>
          </a:stretch>
        </p:blipFill>
        <p:spPr>
          <a:xfrm>
            <a:off x="7588987" y="508090"/>
            <a:ext cx="4081805" cy="5846990"/>
          </a:xfrm>
          <a:prstGeom prst="rect">
            <a:avLst/>
          </a:prstGeom>
        </p:spPr>
      </p:pic>
    </p:spTree>
    <p:extLst>
      <p:ext uri="{BB962C8B-B14F-4D97-AF65-F5344CB8AC3E}">
        <p14:creationId xmlns:p14="http://schemas.microsoft.com/office/powerpoint/2010/main" val="233448169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4C337-7DE9-B0BF-27F8-57C5B7EFB1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D6D97-0B06-65D0-078D-1D648E684F1C}"/>
              </a:ext>
            </a:extLst>
          </p:cNvPr>
          <p:cNvSpPr>
            <a:spLocks noGrp="1"/>
          </p:cNvSpPr>
          <p:nvPr>
            <p:ph type="title"/>
          </p:nvPr>
        </p:nvSpPr>
        <p:spPr>
          <a:xfrm>
            <a:off x="521208" y="978408"/>
            <a:ext cx="11170156" cy="5371502"/>
          </a:xfrm>
        </p:spPr>
        <p:txBody>
          <a:bodyPr vert="horz" lIns="91440" tIns="45720" rIns="91440" bIns="45720" rtlCol="0" anchor="t">
            <a:normAutofit/>
          </a:bodyPr>
          <a:lstStyle/>
          <a:p>
            <a:r>
              <a:rPr lang="en-US" sz="3600" b="1" kern="1200" dirty="0">
                <a:solidFill>
                  <a:schemeClr val="tx1"/>
                </a:solidFill>
                <a:latin typeface="+mj-lt"/>
                <a:ea typeface="+mj-ea"/>
                <a:cs typeface="+mj-cs"/>
              </a:rPr>
              <a:t>Key </a:t>
            </a:r>
            <a:r>
              <a:rPr lang="en-US" sz="3600" dirty="0"/>
              <a:t>Websites</a:t>
            </a:r>
            <a:br>
              <a:rPr lang="en-US" sz="3600" dirty="0"/>
            </a:br>
            <a:br>
              <a:rPr lang="en-US" sz="3600" dirty="0"/>
            </a:b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63691AE3-083D-4477-AF8A-3F65B5D8B81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0636" y="1869897"/>
            <a:ext cx="6300216" cy="4480013"/>
          </a:xfrm>
        </p:spPr>
        <p:txBody>
          <a:bodyPr>
            <a:normAutofit fontScale="92500" lnSpcReduction="10000"/>
          </a:bodyPr>
          <a:lstStyle/>
          <a:p>
            <a:pPr marL="0" indent="0">
              <a:buNone/>
            </a:pPr>
            <a:r>
              <a:rPr lang="en-US" sz="2200" b="1" dirty="0"/>
              <a:t>Resources for College Students:</a:t>
            </a:r>
          </a:p>
          <a:p>
            <a:pPr lvl="0"/>
            <a:r>
              <a:rPr lang="en-US" sz="2200" b="1" dirty="0"/>
              <a:t>Affordable Colleges Online </a:t>
            </a:r>
            <a:r>
              <a:rPr lang="en-US" sz="2200" dirty="0"/>
              <a:t>- Guide To Disability Rights In College: This guide provides an overview of the ADA and other relevant laws protecting the rights of college students with disabilities.</a:t>
            </a:r>
          </a:p>
          <a:p>
            <a:pPr lvl="0"/>
            <a:r>
              <a:rPr lang="en-US" sz="2200" b="1" dirty="0"/>
              <a:t>College Atlas </a:t>
            </a:r>
            <a:r>
              <a:rPr lang="en-US" sz="2200" dirty="0"/>
              <a:t>- The Ultimate Guide for College Students With Disabilities: This website lists resources and support programs available to college students with disabilities.</a:t>
            </a:r>
          </a:p>
          <a:p>
            <a:pPr lvl="0"/>
            <a:r>
              <a:rPr lang="en-US" sz="2200" b="1" dirty="0"/>
              <a:t>Learning Disabilities Association of America (LDAA): </a:t>
            </a:r>
            <a:r>
              <a:rPr lang="en-US" sz="2200" dirty="0"/>
              <a:t>The LDAA offers information and resources for college students with learning disabilities, including their rights and responsibilities. </a:t>
            </a:r>
          </a:p>
          <a:p>
            <a:pPr marL="0" indent="0">
              <a:spcBef>
                <a:spcPts val="2500"/>
              </a:spcBef>
              <a:buNone/>
            </a:pPr>
            <a:endParaRPr lang="en-US" sz="1400" b="1" dirty="0"/>
          </a:p>
        </p:txBody>
      </p:sp>
      <p:pic>
        <p:nvPicPr>
          <p:cNvPr id="5" name="Content Placeholder 4" descr="3d illustration">
            <a:extLst>
              <a:ext uri="{FF2B5EF4-FFF2-40B4-BE49-F238E27FC236}">
                <a16:creationId xmlns:a16="http://schemas.microsoft.com/office/drawing/2014/main" id="{D0CFD12F-75D8-514A-B953-2A811856AC29}"/>
              </a:ext>
            </a:extLst>
          </p:cNvPr>
          <p:cNvPicPr>
            <a:picLocks noGrp="1" noChangeAspect="1"/>
          </p:cNvPicPr>
          <p:nvPr>
            <p:ph sz="half" idx="1"/>
          </p:nvPr>
        </p:nvPicPr>
        <p:blipFill>
          <a:blip r:embed="rId3"/>
          <a:srcRect l="8528" r="21659" b="-3"/>
          <a:stretch>
            <a:fillRect/>
          </a:stretch>
        </p:blipFill>
        <p:spPr>
          <a:xfrm>
            <a:off x="7588987" y="508090"/>
            <a:ext cx="4081805" cy="5846990"/>
          </a:xfrm>
          <a:prstGeom prst="rect">
            <a:avLst/>
          </a:prstGeom>
        </p:spPr>
      </p:pic>
    </p:spTree>
    <p:extLst>
      <p:ext uri="{BB962C8B-B14F-4D97-AF65-F5344CB8AC3E}">
        <p14:creationId xmlns:p14="http://schemas.microsoft.com/office/powerpoint/2010/main" val="99992809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60728-365B-14AF-227B-0031938F3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A49E03-B110-234F-7D17-403FA088F87F}"/>
              </a:ext>
            </a:extLst>
          </p:cNvPr>
          <p:cNvSpPr>
            <a:spLocks noGrp="1"/>
          </p:cNvSpPr>
          <p:nvPr>
            <p:ph type="title"/>
          </p:nvPr>
        </p:nvSpPr>
        <p:spPr>
          <a:xfrm>
            <a:off x="521208" y="978408"/>
            <a:ext cx="11170156" cy="5371502"/>
          </a:xfrm>
        </p:spPr>
        <p:txBody>
          <a:bodyPr vert="horz" lIns="91440" tIns="45720" rIns="91440" bIns="45720" rtlCol="0" anchor="t">
            <a:normAutofit/>
          </a:bodyPr>
          <a:lstStyle/>
          <a:p>
            <a:r>
              <a:rPr lang="en-US" sz="3600" b="1" kern="1200" dirty="0">
                <a:solidFill>
                  <a:schemeClr val="tx1"/>
                </a:solidFill>
                <a:latin typeface="+mj-lt"/>
                <a:ea typeface="+mj-ea"/>
                <a:cs typeface="+mj-cs"/>
              </a:rPr>
              <a:t>Key </a:t>
            </a:r>
            <a:r>
              <a:rPr lang="en-US" sz="3600" dirty="0"/>
              <a:t>Websites</a:t>
            </a:r>
            <a:br>
              <a:rPr lang="en-US" sz="3600" dirty="0"/>
            </a:b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31706B73-063E-AC74-1270-05321D041AF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0636" y="1869897"/>
            <a:ext cx="6300216" cy="4480013"/>
          </a:xfrm>
        </p:spPr>
        <p:txBody>
          <a:bodyPr>
            <a:normAutofit/>
          </a:bodyPr>
          <a:lstStyle/>
          <a:p>
            <a:pPr marL="0" indent="0">
              <a:buNone/>
            </a:pPr>
            <a:r>
              <a:rPr lang="en-US" sz="2000" b="1" kern="0" dirty="0">
                <a:solidFill>
                  <a:srgbClr val="0A0A0A"/>
                </a:solidFill>
                <a:ea typeface="Times New Roman" panose="02020603050405020304" pitchFamily="18" charset="0"/>
                <a:cs typeface="Times New Roman" panose="02020603050405020304" pitchFamily="18" charset="0"/>
              </a:rPr>
              <a:t>Information, Education Services and Guidelines</a:t>
            </a:r>
            <a:endParaRPr lang="en-US" sz="2000" b="1" dirty="0"/>
          </a:p>
          <a:p>
            <a:pPr marL="0" lvl="0" indent="0">
              <a:buNone/>
            </a:pPr>
            <a:endParaRPr lang="en-US" dirty="0"/>
          </a:p>
          <a:p>
            <a:pPr lvl="0"/>
            <a:r>
              <a:rPr lang="en-US" dirty="0"/>
              <a:t>National Alliance on Mental Illness (NAMI)</a:t>
            </a:r>
            <a:r>
              <a:rPr lang="en-US" u="sng" dirty="0">
                <a:hlinkClick r:id="rId3"/>
              </a:rPr>
              <a:t>National Alliance on Mental Illness (NAMI) | Mental Health Support, Education &amp; Advocacy</a:t>
            </a:r>
            <a:endParaRPr lang="en-US" dirty="0"/>
          </a:p>
          <a:p>
            <a:pPr marL="0" indent="0">
              <a:spcBef>
                <a:spcPts val="2500"/>
              </a:spcBef>
              <a:buNone/>
            </a:pPr>
            <a:endParaRPr lang="en-US" sz="1400" b="1" dirty="0"/>
          </a:p>
        </p:txBody>
      </p:sp>
      <p:pic>
        <p:nvPicPr>
          <p:cNvPr id="5" name="Content Placeholder 4" descr="3d illustration">
            <a:extLst>
              <a:ext uri="{FF2B5EF4-FFF2-40B4-BE49-F238E27FC236}">
                <a16:creationId xmlns:a16="http://schemas.microsoft.com/office/drawing/2014/main" id="{A745BB06-1C01-EFD7-7638-4FCC156806FD}"/>
              </a:ext>
            </a:extLst>
          </p:cNvPr>
          <p:cNvPicPr>
            <a:picLocks noGrp="1" noChangeAspect="1"/>
          </p:cNvPicPr>
          <p:nvPr>
            <p:ph sz="half" idx="1"/>
          </p:nvPr>
        </p:nvPicPr>
        <p:blipFill>
          <a:blip r:embed="rId4"/>
          <a:srcRect l="8528" r="21659" b="-3"/>
          <a:stretch>
            <a:fillRect/>
          </a:stretch>
        </p:blipFill>
        <p:spPr>
          <a:xfrm>
            <a:off x="7588987" y="508090"/>
            <a:ext cx="4081805" cy="5846990"/>
          </a:xfrm>
          <a:prstGeom prst="rect">
            <a:avLst/>
          </a:prstGeom>
        </p:spPr>
      </p:pic>
    </p:spTree>
    <p:extLst>
      <p:ext uri="{BB962C8B-B14F-4D97-AF65-F5344CB8AC3E}">
        <p14:creationId xmlns:p14="http://schemas.microsoft.com/office/powerpoint/2010/main" val="263536640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DFF91-02C2-C437-E79D-F51684871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654A6A-6E5E-2442-C1F9-622C76D3D386}"/>
              </a:ext>
            </a:extLst>
          </p:cNvPr>
          <p:cNvSpPr>
            <a:spLocks noGrp="1"/>
          </p:cNvSpPr>
          <p:nvPr>
            <p:ph type="title"/>
          </p:nvPr>
        </p:nvSpPr>
        <p:spPr>
          <a:xfrm>
            <a:off x="521208" y="978408"/>
            <a:ext cx="11170156" cy="5371502"/>
          </a:xfrm>
        </p:spPr>
        <p:txBody>
          <a:bodyPr vert="horz" lIns="91440" tIns="45720" rIns="91440" bIns="45720" rtlCol="0" anchor="t">
            <a:normAutofit/>
          </a:bodyPr>
          <a:lstStyle/>
          <a:p>
            <a:r>
              <a:rPr lang="en-US" sz="3600" b="1" kern="1200" dirty="0">
                <a:solidFill>
                  <a:schemeClr val="tx1"/>
                </a:solidFill>
                <a:latin typeface="+mj-lt"/>
                <a:ea typeface="+mj-ea"/>
                <a:cs typeface="+mj-cs"/>
              </a:rPr>
              <a:t>Key </a:t>
            </a:r>
            <a:r>
              <a:rPr lang="en-US" sz="3600" dirty="0"/>
              <a:t>Websites</a:t>
            </a:r>
            <a:br>
              <a:rPr lang="en-US" sz="3600" dirty="0"/>
            </a:b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023428D7-5524-73E9-874D-751880495F8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0636" y="1869897"/>
            <a:ext cx="6300216" cy="4480013"/>
          </a:xfrm>
        </p:spPr>
        <p:txBody>
          <a:bodyPr>
            <a:normAutofit/>
          </a:bodyPr>
          <a:lstStyle/>
          <a:p>
            <a:pPr marL="0" indent="0">
              <a:buNone/>
            </a:pPr>
            <a:endParaRPr lang="en-US" sz="2200" b="1" dirty="0"/>
          </a:p>
          <a:p>
            <a:pPr marL="0" indent="0">
              <a:spcBef>
                <a:spcPts val="2500"/>
              </a:spcBef>
              <a:buNone/>
            </a:pPr>
            <a:r>
              <a:rPr lang="en-US" sz="2000" b="1" dirty="0"/>
              <a:t>These websites provide a starting point for understanding the legal rights of students with disabilities. Remember that each situation is unique, and you may need to consult with a legal professional or advocacy organization to get specific advice tailored to your circumstances. </a:t>
            </a:r>
          </a:p>
          <a:p>
            <a:pPr marL="0" indent="0">
              <a:spcBef>
                <a:spcPts val="2500"/>
              </a:spcBef>
              <a:buNone/>
            </a:pPr>
            <a:endParaRPr lang="en-US" sz="1400" b="1" dirty="0"/>
          </a:p>
        </p:txBody>
      </p:sp>
      <p:pic>
        <p:nvPicPr>
          <p:cNvPr id="5" name="Content Placeholder 4" descr="3d illustration">
            <a:extLst>
              <a:ext uri="{FF2B5EF4-FFF2-40B4-BE49-F238E27FC236}">
                <a16:creationId xmlns:a16="http://schemas.microsoft.com/office/drawing/2014/main" id="{6D424BFD-33D8-BBB2-8EBA-A57D79BE5ADF}"/>
              </a:ext>
            </a:extLst>
          </p:cNvPr>
          <p:cNvPicPr>
            <a:picLocks noGrp="1" noChangeAspect="1"/>
          </p:cNvPicPr>
          <p:nvPr>
            <p:ph sz="half" idx="1"/>
          </p:nvPr>
        </p:nvPicPr>
        <p:blipFill>
          <a:blip r:embed="rId3"/>
          <a:srcRect l="8528" r="21659" b="-3"/>
          <a:stretch>
            <a:fillRect/>
          </a:stretch>
        </p:blipFill>
        <p:spPr>
          <a:xfrm>
            <a:off x="7588987" y="508090"/>
            <a:ext cx="4081805" cy="5846990"/>
          </a:xfrm>
          <a:prstGeom prst="rect">
            <a:avLst/>
          </a:prstGeom>
        </p:spPr>
      </p:pic>
    </p:spTree>
    <p:extLst>
      <p:ext uri="{BB962C8B-B14F-4D97-AF65-F5344CB8AC3E}">
        <p14:creationId xmlns:p14="http://schemas.microsoft.com/office/powerpoint/2010/main" val="52488609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03752-42CA-FB91-A4AC-F01FAB9FE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C0CF05-0976-1843-B498-0ED7C337FDA4}"/>
              </a:ext>
            </a:extLst>
          </p:cNvPr>
          <p:cNvSpPr>
            <a:spLocks noGrp="1"/>
          </p:cNvSpPr>
          <p:nvPr>
            <p:ph type="title"/>
          </p:nvPr>
        </p:nvSpPr>
        <p:spPr>
          <a:xfrm>
            <a:off x="521208" y="978408"/>
            <a:ext cx="11170156" cy="5371502"/>
          </a:xfrm>
        </p:spPr>
        <p:txBody>
          <a:bodyPr vert="horz" lIns="91440" tIns="45720" rIns="91440" bIns="45720" rtlCol="0" anchor="t">
            <a:normAutofit/>
          </a:bodyPr>
          <a:lstStyle/>
          <a:p>
            <a:r>
              <a:rPr lang="en-US" b="1" kern="1200" dirty="0">
                <a:solidFill>
                  <a:schemeClr val="tx1"/>
                </a:solidFill>
                <a:latin typeface="+mj-lt"/>
                <a:ea typeface="+mj-ea"/>
                <a:cs typeface="+mj-cs"/>
              </a:rPr>
              <a:t>Key </a:t>
            </a:r>
            <a:r>
              <a:rPr lang="en-US" dirty="0"/>
              <a:t>Websites</a:t>
            </a:r>
            <a:endParaRPr lang="en-US"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6FAA5F69-29CF-BE8D-894A-B59441E0A38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0805" y="1869897"/>
            <a:ext cx="6300216" cy="4480013"/>
          </a:xfrm>
        </p:spPr>
        <p:txBody>
          <a:bodyPr>
            <a:normAutofit/>
          </a:bodyPr>
          <a:lstStyle/>
          <a:p>
            <a:pPr marL="0" indent="0">
              <a:buNone/>
            </a:pPr>
            <a:endParaRPr lang="en-US" sz="2200" b="1" dirty="0"/>
          </a:p>
          <a:p>
            <a:pPr marL="0" indent="0">
              <a:spcBef>
                <a:spcPts val="2500"/>
              </a:spcBef>
              <a:buNone/>
            </a:pPr>
            <a:endParaRPr lang="en-US" sz="1400" b="1" dirty="0"/>
          </a:p>
        </p:txBody>
      </p:sp>
      <p:pic>
        <p:nvPicPr>
          <p:cNvPr id="5" name="Content Placeholder 4" descr="3d illustration">
            <a:extLst>
              <a:ext uri="{FF2B5EF4-FFF2-40B4-BE49-F238E27FC236}">
                <a16:creationId xmlns:a16="http://schemas.microsoft.com/office/drawing/2014/main" id="{AE459CC8-E4F4-3ED1-B52F-1D7F90E8AE80}"/>
              </a:ext>
            </a:extLst>
          </p:cNvPr>
          <p:cNvPicPr>
            <a:picLocks noGrp="1" noChangeAspect="1"/>
          </p:cNvPicPr>
          <p:nvPr>
            <p:ph sz="half" idx="1"/>
          </p:nvPr>
        </p:nvPicPr>
        <p:blipFill>
          <a:blip r:embed="rId3"/>
          <a:srcRect l="8528" r="21659" b="-3"/>
          <a:stretch>
            <a:fillRect/>
          </a:stretch>
        </p:blipFill>
        <p:spPr>
          <a:xfrm>
            <a:off x="8989764" y="978408"/>
            <a:ext cx="2401685" cy="4816464"/>
          </a:xfrm>
          <a:prstGeom prst="rect">
            <a:avLst/>
          </a:prstGeom>
        </p:spPr>
      </p:pic>
      <p:sp>
        <p:nvSpPr>
          <p:cNvPr id="6" name="TextBox 5">
            <a:extLst>
              <a:ext uri="{FF2B5EF4-FFF2-40B4-BE49-F238E27FC236}">
                <a16:creationId xmlns:a16="http://schemas.microsoft.com/office/drawing/2014/main" id="{5AED7267-5158-941E-BF1F-804F592116F2}"/>
              </a:ext>
            </a:extLst>
          </p:cNvPr>
          <p:cNvSpPr txBox="1"/>
          <p:nvPr/>
        </p:nvSpPr>
        <p:spPr>
          <a:xfrm>
            <a:off x="521208" y="1864726"/>
            <a:ext cx="8625546" cy="3279359"/>
          </a:xfrm>
          <a:prstGeom prst="rect">
            <a:avLst/>
          </a:prstGeom>
          <a:noFill/>
        </p:spPr>
        <p:txBody>
          <a:bodyPr wrap="square">
            <a:spAutoFit/>
          </a:bodyPr>
          <a:lstStyle/>
          <a:p>
            <a:pPr marL="0" marR="0">
              <a:lnSpc>
                <a:spcPct val="115000"/>
              </a:lnSpc>
              <a:spcAft>
                <a:spcPts val="800"/>
              </a:spcAft>
              <a:buNone/>
            </a:pPr>
            <a:r>
              <a:rPr lang="en-US" sz="2000" b="1"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Legal rights of students with disabilities</a:t>
            </a:r>
          </a:p>
          <a:p>
            <a:pPr marL="0" marR="0">
              <a:lnSpc>
                <a:spcPts val="1800"/>
              </a:lnSpc>
              <a:spcAft>
                <a:spcPts val="800"/>
              </a:spcAft>
              <a:buNone/>
            </a:pPr>
            <a:r>
              <a:rPr lang="en-US" sz="2000" b="1"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Government Websites</a:t>
            </a:r>
            <a:r>
              <a:rPr lang="en-US" sz="2000"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800"/>
              </a:lnSpc>
              <a:spcAft>
                <a:spcPts val="600"/>
              </a:spcAft>
              <a:buSzPts val="1000"/>
              <a:buFont typeface="Symbol" panose="05050102010706020507" pitchFamily="18" charset="2"/>
              <a:buChar char=""/>
              <a:tabLst>
                <a:tab pos="457200" algn="l"/>
              </a:tabLst>
            </a:pPr>
            <a:r>
              <a:rPr lang="en-US" sz="2000"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ADA.gov: The Americans with Disabilities Act:</a:t>
            </a:r>
          </a:p>
          <a:p>
            <a:pPr marR="0" lvl="0">
              <a:lnSpc>
                <a:spcPts val="1800"/>
              </a:lnSpc>
              <a:spcAft>
                <a:spcPts val="600"/>
              </a:spcAft>
              <a:buSzPts val="1000"/>
              <a:tabLst>
                <a:tab pos="457200" algn="l"/>
              </a:tabLst>
            </a:pPr>
            <a:r>
              <a:rPr lang="en-US" sz="2000"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This is the official website for the </a:t>
            </a:r>
            <a:r>
              <a:rPr lang="en-US" sz="2000" kern="0" dirty="0">
                <a:solidFill>
                  <a:srgbClr val="0A0A0A"/>
                </a:solidFill>
                <a:latin typeface="Roboto" panose="02000000000000000000" pitchFamily="2" charset="0"/>
                <a:ea typeface="Times New Roman" panose="02020603050405020304" pitchFamily="18" charset="0"/>
                <a:cs typeface="Times New Roman" panose="02020603050405020304" pitchFamily="18" charset="0"/>
              </a:rPr>
              <a:t> </a:t>
            </a:r>
            <a:r>
              <a:rPr lang="en-US" sz="2000"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Americans with Disabilities Act  (ADA) a federal law protecting individuals with disabilities from discrimination in various settings, including education.</a:t>
            </a:r>
          </a:p>
          <a:p>
            <a:pPr marL="342900" marR="0" lvl="0" indent="-342900">
              <a:lnSpc>
                <a:spcPts val="1800"/>
              </a:lnSpc>
              <a:spcAft>
                <a:spcPts val="600"/>
              </a:spcAft>
              <a:buSzPts val="1000"/>
              <a:buFont typeface="Symbol" panose="05050102010706020507" pitchFamily="18" charset="2"/>
              <a:buChar char=""/>
              <a:tabLst>
                <a:tab pos="457200" algn="l"/>
              </a:tabLst>
            </a:pPr>
            <a:endParaRPr lang="en-US" sz="2000" kern="100" dirty="0">
              <a:solidFill>
                <a:srgbClr val="0A0A0A"/>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1800"/>
              </a:lnSpc>
              <a:spcAft>
                <a:spcPts val="600"/>
              </a:spcAft>
              <a:buSzPts val="1000"/>
              <a:buFont typeface="Symbol" panose="05050102010706020507" pitchFamily="18" charset="2"/>
              <a:buChar char=""/>
              <a:tabLst>
                <a:tab pos="457200" algn="l"/>
              </a:tabLst>
            </a:pPr>
            <a:r>
              <a:rPr lang="en-US" sz="2000"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U.S. Department of Education:</a:t>
            </a:r>
            <a:endParaRPr lang="en-US" sz="2000" kern="100" dirty="0">
              <a:solidFill>
                <a:srgbClr val="0A0A0A"/>
              </a:solidFill>
              <a:latin typeface="Aptos" panose="020B0004020202020204" pitchFamily="34" charset="0"/>
              <a:ea typeface="Times New Roman" panose="02020603050405020304" pitchFamily="18" charset="0"/>
              <a:cs typeface="Times New Roman" panose="02020603050405020304" pitchFamily="18" charset="0"/>
            </a:endParaRPr>
          </a:p>
          <a:p>
            <a:pPr marR="0" lvl="0">
              <a:lnSpc>
                <a:spcPts val="1800"/>
              </a:lnSpc>
              <a:spcAft>
                <a:spcPts val="600"/>
              </a:spcAft>
              <a:buSzPts val="1000"/>
              <a:tabLst>
                <a:tab pos="457200" algn="l"/>
              </a:tabLst>
            </a:pPr>
            <a:r>
              <a:rPr lang="en-US" sz="2000"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Individuals with Disabilities Education Act (IDEA): This website provides information and resources about the IDEA, which ensures that children with disabilities receive a free appropriate public education (FAPE).</a:t>
            </a:r>
            <a:endParaRPr lang="en-US" sz="2000" kern="100" dirty="0">
              <a:solidFill>
                <a:srgbClr val="0A0A0A"/>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2116000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05EF6-E755-B7F5-A88D-4648960540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295A9-74D7-6233-81F4-046A32F55517}"/>
              </a:ext>
            </a:extLst>
          </p:cNvPr>
          <p:cNvSpPr>
            <a:spLocks noGrp="1"/>
          </p:cNvSpPr>
          <p:nvPr>
            <p:ph type="title"/>
          </p:nvPr>
        </p:nvSpPr>
        <p:spPr>
          <a:xfrm>
            <a:off x="521208" y="978408"/>
            <a:ext cx="11170156" cy="5371502"/>
          </a:xfrm>
        </p:spPr>
        <p:txBody>
          <a:bodyPr vert="horz" lIns="91440" tIns="45720" rIns="91440" bIns="45720" rtlCol="0" anchor="t">
            <a:normAutofit/>
          </a:bodyPr>
          <a:lstStyle/>
          <a:p>
            <a:r>
              <a:rPr lang="en-US" sz="3600" b="1" kern="1200" dirty="0">
                <a:solidFill>
                  <a:schemeClr val="tx1"/>
                </a:solidFill>
                <a:latin typeface="+mj-lt"/>
                <a:ea typeface="+mj-ea"/>
                <a:cs typeface="+mj-cs"/>
              </a:rPr>
              <a:t>Key </a:t>
            </a:r>
            <a:r>
              <a:rPr lang="en-US" sz="3600" dirty="0"/>
              <a:t>Websites</a:t>
            </a:r>
            <a:br>
              <a:rPr lang="en-US" dirty="0"/>
            </a:br>
            <a:br>
              <a:rPr lang="en-US" dirty="0"/>
            </a:br>
            <a:endParaRPr lang="en-US"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BFA443C4-4425-2CA9-8830-5B4F2FA240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0636" y="1869897"/>
            <a:ext cx="6300216" cy="4480013"/>
          </a:xfrm>
        </p:spPr>
        <p:txBody>
          <a:bodyPr>
            <a:normAutofit/>
          </a:bodyPr>
          <a:lstStyle/>
          <a:p>
            <a:pPr marL="0" indent="0">
              <a:buNone/>
            </a:pPr>
            <a:r>
              <a:rPr lang="en-US" sz="2200" b="1" dirty="0"/>
              <a:t>Legal Rights cont.</a:t>
            </a:r>
          </a:p>
          <a:p>
            <a:endParaRPr lang="en-US" dirty="0"/>
          </a:p>
          <a:p>
            <a:pPr lvl="1"/>
            <a:r>
              <a:rPr lang="en-US" sz="2000" dirty="0"/>
              <a:t>Section 504 of the Rehabilitation Act: This section prohibits discrimination based on disability in programs receiving federal funding, including educational institutions.</a:t>
            </a:r>
          </a:p>
          <a:p>
            <a:pPr lvl="1"/>
            <a:r>
              <a:rPr lang="en-US" sz="2000" dirty="0"/>
              <a:t>Disability Discrimination: This page offers details on disability discrimination, including information on filing a complaint with the Office for Civil Rights. </a:t>
            </a:r>
          </a:p>
          <a:p>
            <a:endParaRPr lang="en-US" sz="2000" dirty="0"/>
          </a:p>
          <a:p>
            <a:pPr marL="0" indent="0">
              <a:spcBef>
                <a:spcPts val="2500"/>
              </a:spcBef>
              <a:buNone/>
            </a:pPr>
            <a:endParaRPr lang="en-US" sz="1400" b="1" dirty="0"/>
          </a:p>
        </p:txBody>
      </p:sp>
      <p:pic>
        <p:nvPicPr>
          <p:cNvPr id="5" name="Content Placeholder 4" descr="3d illustration">
            <a:extLst>
              <a:ext uri="{FF2B5EF4-FFF2-40B4-BE49-F238E27FC236}">
                <a16:creationId xmlns:a16="http://schemas.microsoft.com/office/drawing/2014/main" id="{1FD0770E-B6F8-AB24-1097-259B52C5A91C}"/>
              </a:ext>
            </a:extLst>
          </p:cNvPr>
          <p:cNvPicPr>
            <a:picLocks noGrp="1" noChangeAspect="1"/>
          </p:cNvPicPr>
          <p:nvPr>
            <p:ph sz="half" idx="1"/>
          </p:nvPr>
        </p:nvPicPr>
        <p:blipFill>
          <a:blip r:embed="rId3"/>
          <a:srcRect l="8528" r="21659" b="-3"/>
          <a:stretch>
            <a:fillRect/>
          </a:stretch>
        </p:blipFill>
        <p:spPr>
          <a:xfrm>
            <a:off x="7588987" y="508090"/>
            <a:ext cx="4081805" cy="5846990"/>
          </a:xfrm>
          <a:prstGeom prst="rect">
            <a:avLst/>
          </a:prstGeom>
        </p:spPr>
      </p:pic>
    </p:spTree>
    <p:extLst>
      <p:ext uri="{BB962C8B-B14F-4D97-AF65-F5344CB8AC3E}">
        <p14:creationId xmlns:p14="http://schemas.microsoft.com/office/powerpoint/2010/main" val="265029325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857B1-ACC6-4272-6749-68266AE5C8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83306-3DEC-04A5-55E6-2288D6738713}"/>
              </a:ext>
            </a:extLst>
          </p:cNvPr>
          <p:cNvSpPr>
            <a:spLocks noGrp="1"/>
          </p:cNvSpPr>
          <p:nvPr>
            <p:ph type="title"/>
          </p:nvPr>
        </p:nvSpPr>
        <p:spPr>
          <a:xfrm>
            <a:off x="521208" y="978408"/>
            <a:ext cx="11170156" cy="5371502"/>
          </a:xfrm>
        </p:spPr>
        <p:txBody>
          <a:bodyPr vert="horz" lIns="91440" tIns="45720" rIns="91440" bIns="45720" rtlCol="0" anchor="t">
            <a:normAutofit/>
          </a:bodyPr>
          <a:lstStyle/>
          <a:p>
            <a:r>
              <a:rPr lang="en-US" sz="3600" b="1" kern="1200" dirty="0">
                <a:solidFill>
                  <a:schemeClr val="tx1"/>
                </a:solidFill>
                <a:latin typeface="+mj-lt"/>
                <a:ea typeface="+mj-ea"/>
                <a:cs typeface="+mj-cs"/>
              </a:rPr>
              <a:t>Key </a:t>
            </a:r>
            <a:r>
              <a:rPr lang="en-US" sz="3600" dirty="0"/>
              <a:t>Websites</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5CD153F7-B3FA-98F0-EB15-ADED2D52179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0636" y="1663547"/>
            <a:ext cx="6300216" cy="4686363"/>
          </a:xfrm>
        </p:spPr>
        <p:txBody>
          <a:bodyPr>
            <a:normAutofit fontScale="77500" lnSpcReduction="20000"/>
          </a:bodyPr>
          <a:lstStyle/>
          <a:p>
            <a:pPr marL="0" indent="0">
              <a:buNone/>
            </a:pPr>
            <a:r>
              <a:rPr lang="en-US" sz="2200" b="1" dirty="0"/>
              <a:t>Advocacy and Support Organizations:</a:t>
            </a:r>
          </a:p>
          <a:p>
            <a:pPr lvl="0"/>
            <a:r>
              <a:rPr lang="en-US" sz="2200" b="1" dirty="0"/>
              <a:t>Wrightslaw Special Education Law and Advocacy </a:t>
            </a:r>
            <a:r>
              <a:rPr lang="en-US" sz="2200" dirty="0"/>
              <a:t>https://www.wrightslaw.com</a:t>
            </a:r>
          </a:p>
          <a:p>
            <a:pPr marL="0" lvl="0" indent="0">
              <a:buNone/>
            </a:pPr>
            <a:r>
              <a:rPr lang="en-US" sz="2200" dirty="0"/>
              <a:t> This website provides up-to-date information on special education law and advocacy for parents, advocates, teachers, and attorneys.</a:t>
            </a:r>
          </a:p>
          <a:p>
            <a:pPr lvl="0"/>
            <a:r>
              <a:rPr lang="en-US" sz="2200" u="sng" dirty="0">
                <a:hlinkClick r:id="rId3"/>
              </a:rPr>
              <a:t>National Disability Rights Network (NDRN):</a:t>
            </a:r>
            <a:endParaRPr lang="en-US" sz="2200" dirty="0"/>
          </a:p>
          <a:p>
            <a:pPr marL="0" indent="0">
              <a:buNone/>
            </a:pPr>
            <a:r>
              <a:rPr lang="en-US" sz="2200" dirty="0"/>
              <a:t>NDRN works to protect the rights of individuals with disabilities by advocating for their basic rights and ensuring accountability in various areas, including education.</a:t>
            </a:r>
          </a:p>
          <a:p>
            <a:pPr lvl="0"/>
            <a:r>
              <a:rPr lang="en-US" sz="2200" b="1" dirty="0"/>
              <a:t>Disability Rights Education and Defense Fund </a:t>
            </a:r>
            <a:r>
              <a:rPr lang="en-US" sz="2200" dirty="0"/>
              <a:t>(DREDF) https://dredf.org</a:t>
            </a:r>
          </a:p>
          <a:p>
            <a:pPr marL="0" lvl="0" indent="0">
              <a:buNone/>
            </a:pPr>
            <a:r>
              <a:rPr lang="en-US" sz="2200" dirty="0"/>
              <a:t> DREDF is a national civil rights law and policy center focused on advancing the rights of people with disabilities through legal advocacy, training, and education.</a:t>
            </a:r>
          </a:p>
          <a:p>
            <a:pPr marL="0" indent="0">
              <a:spcBef>
                <a:spcPts val="2500"/>
              </a:spcBef>
              <a:buNone/>
            </a:pPr>
            <a:endParaRPr lang="en-US" sz="1400" b="1" dirty="0"/>
          </a:p>
        </p:txBody>
      </p:sp>
      <p:pic>
        <p:nvPicPr>
          <p:cNvPr id="5" name="Content Placeholder 4" descr="3d illustration">
            <a:extLst>
              <a:ext uri="{FF2B5EF4-FFF2-40B4-BE49-F238E27FC236}">
                <a16:creationId xmlns:a16="http://schemas.microsoft.com/office/drawing/2014/main" id="{6ED4A5B4-A39E-0D52-E538-8B78740F5E83}"/>
              </a:ext>
            </a:extLst>
          </p:cNvPr>
          <p:cNvPicPr>
            <a:picLocks noGrp="1" noChangeAspect="1"/>
          </p:cNvPicPr>
          <p:nvPr>
            <p:ph sz="half" idx="1"/>
          </p:nvPr>
        </p:nvPicPr>
        <p:blipFill>
          <a:blip r:embed="rId4"/>
          <a:srcRect l="8528" r="21659" b="-3"/>
          <a:stretch>
            <a:fillRect/>
          </a:stretch>
        </p:blipFill>
        <p:spPr>
          <a:xfrm>
            <a:off x="7588987" y="508090"/>
            <a:ext cx="4081805" cy="5846990"/>
          </a:xfrm>
          <a:prstGeom prst="rect">
            <a:avLst/>
          </a:prstGeom>
        </p:spPr>
      </p:pic>
    </p:spTree>
    <p:extLst>
      <p:ext uri="{BB962C8B-B14F-4D97-AF65-F5344CB8AC3E}">
        <p14:creationId xmlns:p14="http://schemas.microsoft.com/office/powerpoint/2010/main" val="134022851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2F55B-A588-36C1-F6BC-30AF0F7958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A25D4-AE9D-EA0D-A325-1A46D741E179}"/>
              </a:ext>
            </a:extLst>
          </p:cNvPr>
          <p:cNvSpPr>
            <a:spLocks noGrp="1"/>
          </p:cNvSpPr>
          <p:nvPr>
            <p:ph type="title"/>
          </p:nvPr>
        </p:nvSpPr>
        <p:spPr>
          <a:xfrm>
            <a:off x="521208" y="978408"/>
            <a:ext cx="11170156" cy="5371502"/>
          </a:xfrm>
        </p:spPr>
        <p:txBody>
          <a:bodyPr vert="horz" lIns="91440" tIns="45720" rIns="91440" bIns="45720" rtlCol="0" anchor="t">
            <a:normAutofit/>
          </a:bodyPr>
          <a:lstStyle/>
          <a:p>
            <a:r>
              <a:rPr lang="en-US" sz="3600" b="1" kern="1200" dirty="0">
                <a:solidFill>
                  <a:schemeClr val="tx1"/>
                </a:solidFill>
                <a:latin typeface="+mj-lt"/>
                <a:ea typeface="+mj-ea"/>
                <a:cs typeface="+mj-cs"/>
              </a:rPr>
              <a:t>Key </a:t>
            </a:r>
            <a:r>
              <a:rPr lang="en-US" sz="3600" dirty="0"/>
              <a:t>Websites</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1397F813-03A6-1B0F-4A39-13F546BF168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0636" y="1869897"/>
            <a:ext cx="6300216" cy="4480013"/>
          </a:xfrm>
        </p:spPr>
        <p:txBody>
          <a:bodyPr>
            <a:normAutofit/>
          </a:bodyPr>
          <a:lstStyle/>
          <a:p>
            <a:pPr marL="0" indent="0">
              <a:buNone/>
            </a:pPr>
            <a:r>
              <a:rPr lang="en-US" b="1" dirty="0"/>
              <a:t>Advocacy and Support Organizations cont.:</a:t>
            </a:r>
          </a:p>
          <a:p>
            <a:pPr marL="0" lvl="0" indent="0">
              <a:buNone/>
            </a:pPr>
            <a:endParaRPr lang="en-US" u="sng" dirty="0">
              <a:hlinkClick r:id="rId3"/>
            </a:endParaRPr>
          </a:p>
          <a:p>
            <a:pPr lvl="0"/>
            <a:r>
              <a:rPr lang="en-US" sz="2000" u="sng" dirty="0">
                <a:hlinkClick r:id="rId3"/>
              </a:rPr>
              <a:t>Parent to Parent of Georgia:</a:t>
            </a:r>
            <a:endParaRPr lang="en-US" sz="2000" dirty="0"/>
          </a:p>
          <a:p>
            <a:pPr marL="0" indent="0">
              <a:buNone/>
            </a:pPr>
            <a:r>
              <a:rPr lang="en-US" sz="2000" dirty="0"/>
              <a:t>This organization provides resources and support to parents of children with disabilities, including information on their rights under IDEA and how to resolve disputes with schools.</a:t>
            </a:r>
          </a:p>
          <a:p>
            <a:pPr lvl="0"/>
            <a:r>
              <a:rPr lang="en-US" sz="2000" dirty="0"/>
              <a:t>GeorgiaLegalAid.org </a:t>
            </a:r>
          </a:p>
          <a:p>
            <a:pPr marL="0" lvl="0" indent="0">
              <a:buNone/>
            </a:pPr>
            <a:r>
              <a:rPr lang="en-US" sz="2000" dirty="0"/>
              <a:t>Offers information and resources regarding special education rights and procedures, such as participating in IEP meetings and seeking legal help. </a:t>
            </a:r>
          </a:p>
          <a:p>
            <a:pPr marL="0" indent="0">
              <a:buNone/>
            </a:pPr>
            <a:endParaRPr lang="en-US" sz="2200" b="1" dirty="0"/>
          </a:p>
          <a:p>
            <a:pPr marL="0" indent="0">
              <a:spcBef>
                <a:spcPts val="2500"/>
              </a:spcBef>
              <a:buNone/>
            </a:pPr>
            <a:endParaRPr lang="en-US" sz="1400" b="1" dirty="0"/>
          </a:p>
        </p:txBody>
      </p:sp>
      <p:pic>
        <p:nvPicPr>
          <p:cNvPr id="5" name="Content Placeholder 4" descr="3d illustration">
            <a:extLst>
              <a:ext uri="{FF2B5EF4-FFF2-40B4-BE49-F238E27FC236}">
                <a16:creationId xmlns:a16="http://schemas.microsoft.com/office/drawing/2014/main" id="{C974EF6B-02D7-AAF7-951C-BED58BA40073}"/>
              </a:ext>
            </a:extLst>
          </p:cNvPr>
          <p:cNvPicPr>
            <a:picLocks noGrp="1" noChangeAspect="1"/>
          </p:cNvPicPr>
          <p:nvPr>
            <p:ph sz="half" idx="1"/>
          </p:nvPr>
        </p:nvPicPr>
        <p:blipFill>
          <a:blip r:embed="rId4"/>
          <a:srcRect l="8528" r="21659" b="-3"/>
          <a:stretch>
            <a:fillRect/>
          </a:stretch>
        </p:blipFill>
        <p:spPr>
          <a:xfrm>
            <a:off x="7588987" y="508090"/>
            <a:ext cx="4081805" cy="5846990"/>
          </a:xfrm>
          <a:prstGeom prst="rect">
            <a:avLst/>
          </a:prstGeom>
        </p:spPr>
      </p:pic>
    </p:spTree>
    <p:extLst>
      <p:ext uri="{BB962C8B-B14F-4D97-AF65-F5344CB8AC3E}">
        <p14:creationId xmlns:p14="http://schemas.microsoft.com/office/powerpoint/2010/main" val="266760522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44A19-AAC1-081D-F61D-7DFD360C13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25445-ACED-116C-942C-EDC62C51D872}"/>
              </a:ext>
            </a:extLst>
          </p:cNvPr>
          <p:cNvSpPr>
            <a:spLocks noGrp="1"/>
          </p:cNvSpPr>
          <p:nvPr>
            <p:ph type="title"/>
          </p:nvPr>
        </p:nvSpPr>
        <p:spPr>
          <a:xfrm>
            <a:off x="521208" y="978408"/>
            <a:ext cx="11170156" cy="5371502"/>
          </a:xfrm>
        </p:spPr>
        <p:txBody>
          <a:bodyPr vert="horz" lIns="91440" tIns="45720" rIns="91440" bIns="45720" rtlCol="0" anchor="t">
            <a:normAutofit/>
          </a:bodyPr>
          <a:lstStyle/>
          <a:p>
            <a:r>
              <a:rPr lang="en-US" sz="3600" dirty="0"/>
              <a:t>Computer-Assisted-</a:t>
            </a:r>
            <a:r>
              <a:rPr lang="en-US" sz="3600" b="1" kern="1200" dirty="0">
                <a:solidFill>
                  <a:schemeClr val="tx1"/>
                </a:solidFill>
                <a:latin typeface="+mj-lt"/>
                <a:ea typeface="+mj-ea"/>
                <a:cs typeface="+mj-cs"/>
              </a:rPr>
              <a:t>Instruction</a:t>
            </a:r>
            <a:br>
              <a:rPr lang="en-US" sz="3600" b="1" kern="1200" dirty="0">
                <a:solidFill>
                  <a:schemeClr val="tx1"/>
                </a:solidFill>
                <a:latin typeface="+mj-lt"/>
                <a:ea typeface="+mj-ea"/>
                <a:cs typeface="+mj-cs"/>
              </a:rPr>
            </a:b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EA3AC784-0A5C-B746-81B1-C683784A2E5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0636" y="1869897"/>
            <a:ext cx="6300216" cy="4480013"/>
          </a:xfrm>
        </p:spPr>
        <p:txBody>
          <a:bodyPr>
            <a:normAutofit fontScale="92500" lnSpcReduction="10000"/>
          </a:bodyPr>
          <a:lstStyle/>
          <a:p>
            <a:pPr marL="0" indent="0">
              <a:buNone/>
            </a:pPr>
            <a:r>
              <a:rPr lang="en-US" sz="2000" b="1" dirty="0"/>
              <a:t>Reading</a:t>
            </a:r>
          </a:p>
          <a:p>
            <a:pPr marL="0" indent="0">
              <a:buNone/>
            </a:pPr>
            <a:r>
              <a:rPr lang="en-US" sz="2000" b="1" i="1" dirty="0"/>
              <a:t>Lexia</a:t>
            </a:r>
          </a:p>
          <a:p>
            <a:pPr marL="0" indent="0">
              <a:buNone/>
            </a:pPr>
            <a:r>
              <a:rPr lang="en-US" sz="2000" dirty="0"/>
              <a:t>https://www.lexialearning.com</a:t>
            </a:r>
          </a:p>
          <a:p>
            <a:pPr marL="0" indent="0">
              <a:buNone/>
            </a:pPr>
            <a:r>
              <a:rPr lang="en-US" sz="2000" b="1" dirty="0"/>
              <a:t>Executive Function</a:t>
            </a:r>
          </a:p>
          <a:p>
            <a:pPr marL="0" indent="0">
              <a:buNone/>
            </a:pPr>
            <a:r>
              <a:rPr lang="en-US" sz="2000" b="1" i="1" dirty="0"/>
              <a:t>SMARTS</a:t>
            </a:r>
          </a:p>
          <a:p>
            <a:pPr marL="0" indent="0">
              <a:buNone/>
            </a:pPr>
            <a:r>
              <a:rPr lang="en-US" sz="2000" dirty="0"/>
              <a:t>https://smarts-ef.org</a:t>
            </a:r>
          </a:p>
          <a:p>
            <a:pPr marL="0" indent="0">
              <a:buNone/>
            </a:pPr>
            <a:r>
              <a:rPr lang="en-US" sz="2000" b="1" dirty="0"/>
              <a:t>Social Skills</a:t>
            </a:r>
          </a:p>
          <a:p>
            <a:pPr marL="0" indent="0">
              <a:lnSpc>
                <a:spcPct val="100000"/>
              </a:lnSpc>
              <a:buNone/>
            </a:pPr>
            <a:r>
              <a:rPr lang="en-US" sz="2000" b="1" i="1" dirty="0"/>
              <a:t>Social Express </a:t>
            </a:r>
          </a:p>
          <a:p>
            <a:pPr marL="0" indent="0">
              <a:lnSpc>
                <a:spcPct val="100000"/>
              </a:lnSpc>
              <a:buNone/>
            </a:pPr>
            <a:r>
              <a:rPr lang="en-US" sz="2000" dirty="0"/>
              <a:t>https.lexlogin.com </a:t>
            </a:r>
            <a:r>
              <a:rPr lang="en-US" dirty="0"/>
              <a:t>(best when combined with group collaborative activities reflecting interests and talents e.g., drama, art, cartooning, music, cooking, horticulture, Lego, and sports </a:t>
            </a:r>
            <a:r>
              <a:rPr lang="en-US"/>
              <a:t>lessons programs)</a:t>
            </a:r>
            <a:endParaRPr lang="en-US" dirty="0"/>
          </a:p>
          <a:p>
            <a:pPr marL="0" indent="0">
              <a:spcBef>
                <a:spcPts val="2500"/>
              </a:spcBef>
              <a:buNone/>
            </a:pPr>
            <a:endParaRPr lang="en-US" sz="1400" b="1" dirty="0"/>
          </a:p>
        </p:txBody>
      </p:sp>
      <p:pic>
        <p:nvPicPr>
          <p:cNvPr id="5" name="Content Placeholder 4" descr="3d illustration">
            <a:extLst>
              <a:ext uri="{FF2B5EF4-FFF2-40B4-BE49-F238E27FC236}">
                <a16:creationId xmlns:a16="http://schemas.microsoft.com/office/drawing/2014/main" id="{AB817D2C-1742-2D7C-CEE6-2013A4A2ABFE}"/>
              </a:ext>
            </a:extLst>
          </p:cNvPr>
          <p:cNvPicPr>
            <a:picLocks noGrp="1" noChangeAspect="1"/>
          </p:cNvPicPr>
          <p:nvPr>
            <p:ph sz="half" idx="1"/>
          </p:nvPr>
        </p:nvPicPr>
        <p:blipFill>
          <a:blip r:embed="rId3"/>
          <a:srcRect l="8528" r="21659" b="-3"/>
          <a:stretch>
            <a:fillRect/>
          </a:stretch>
        </p:blipFill>
        <p:spPr>
          <a:xfrm>
            <a:off x="7588987" y="508090"/>
            <a:ext cx="4081805" cy="5846990"/>
          </a:xfrm>
          <a:prstGeom prst="rect">
            <a:avLst/>
          </a:prstGeom>
        </p:spPr>
      </p:pic>
    </p:spTree>
    <p:extLst>
      <p:ext uri="{BB962C8B-B14F-4D97-AF65-F5344CB8AC3E}">
        <p14:creationId xmlns:p14="http://schemas.microsoft.com/office/powerpoint/2010/main" val="393612200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72527B-2E22-4CC4-D597-0482B1F5E9A2}"/>
              </a:ext>
            </a:extLst>
          </p:cNvPr>
          <p:cNvSpPr>
            <a:spLocks noGrp="1"/>
          </p:cNvSpPr>
          <p:nvPr>
            <p:ph type="title"/>
          </p:nvPr>
        </p:nvSpPr>
        <p:spPr>
          <a:xfrm>
            <a:off x="521208" y="978408"/>
            <a:ext cx="6300216" cy="1463040"/>
          </a:xfrm>
        </p:spPr>
        <p:txBody>
          <a:bodyPr vert="horz" lIns="91440" tIns="45720" rIns="91440" bIns="45720" rtlCol="0" anchor="t">
            <a:normAutofit/>
          </a:bodyPr>
          <a:lstStyle/>
          <a:p>
            <a:r>
              <a:rPr lang="en-US" sz="3600" b="1" kern="1200" dirty="0">
                <a:solidFill>
                  <a:schemeClr val="tx1"/>
                </a:solidFill>
                <a:latin typeface="+mj-lt"/>
                <a:ea typeface="+mj-ea"/>
                <a:cs typeface="+mj-cs"/>
              </a:rPr>
              <a:t>Prevalence and Diagnosis</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66EDF69-7CC1-B10B-A76B-5A4523460F9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1664413"/>
            <a:ext cx="6300216" cy="4849403"/>
          </a:xfrm>
        </p:spPr>
        <p:txBody>
          <a:bodyPr>
            <a:noAutofit/>
          </a:bodyPr>
          <a:lstStyle/>
          <a:p>
            <a:pPr marL="0" indent="0">
              <a:spcBef>
                <a:spcPts val="2500"/>
              </a:spcBef>
              <a:buNone/>
            </a:pPr>
            <a:r>
              <a:rPr lang="en-US" sz="2000" b="1" dirty="0"/>
              <a:t>Common Condition</a:t>
            </a:r>
          </a:p>
          <a:p>
            <a:pPr marL="0" lvl="1" indent="0">
              <a:buNone/>
            </a:pPr>
            <a:r>
              <a:rPr lang="en-US" sz="2000" dirty="0"/>
              <a:t>X Y Chromosome Variations occur in approximately 1 in 500 live births, indicating their prevalence in the population.</a:t>
            </a:r>
          </a:p>
          <a:p>
            <a:pPr marL="0" indent="0">
              <a:spcBef>
                <a:spcPts val="2500"/>
              </a:spcBef>
              <a:buNone/>
            </a:pPr>
            <a:r>
              <a:rPr lang="en-US" sz="2000" b="1" dirty="0"/>
              <a:t>Genetic Testing</a:t>
            </a:r>
          </a:p>
          <a:p>
            <a:pPr marL="0" lvl="1" indent="0">
              <a:buNone/>
            </a:pPr>
            <a:r>
              <a:rPr lang="en-US" sz="2000" dirty="0"/>
              <a:t>Diagnosis of X Y Chromosome Variations often occurs through genetic testing, providing critical information for understanding individual needs.</a:t>
            </a:r>
          </a:p>
          <a:p>
            <a:pPr marL="0" indent="0">
              <a:spcBef>
                <a:spcPts val="2500"/>
              </a:spcBef>
              <a:buNone/>
            </a:pPr>
            <a:r>
              <a:rPr lang="en-US" sz="2000" b="1" dirty="0"/>
              <a:t>Understanding Needs</a:t>
            </a:r>
          </a:p>
          <a:p>
            <a:pPr marL="0" lvl="1" indent="0">
              <a:buNone/>
            </a:pPr>
            <a:r>
              <a:rPr lang="en-US" sz="2000" dirty="0"/>
              <a:t>Genetic testing helps identify potential challenges and special needs of affected students, guiding appropriate support and interventions.</a:t>
            </a:r>
          </a:p>
        </p:txBody>
      </p:sp>
      <p:pic>
        <p:nvPicPr>
          <p:cNvPr id="5" name="Content Placeholder 4" descr="Global communication and collaboration intricately involving electronic ropes and keys through social networking of smart phones equipped with AI.">
            <a:extLst>
              <a:ext uri="{FF2B5EF4-FFF2-40B4-BE49-F238E27FC236}">
                <a16:creationId xmlns:a16="http://schemas.microsoft.com/office/drawing/2014/main" id="{2CD0DB1B-725A-4B98-BC5F-7D57BEAE8BC5}"/>
              </a:ext>
            </a:extLst>
          </p:cNvPr>
          <p:cNvPicPr>
            <a:picLocks noGrp="1" noChangeAspect="1"/>
          </p:cNvPicPr>
          <p:nvPr>
            <p:ph sz="half" idx="1"/>
          </p:nvPr>
        </p:nvPicPr>
        <p:blipFill>
          <a:blip r:embed="rId3"/>
          <a:srcRect l="29236" r="24166" b="1"/>
          <a:stretch>
            <a:fillRect/>
          </a:stretch>
        </p:blipFill>
        <p:spPr>
          <a:xfrm>
            <a:off x="7586236" y="508090"/>
            <a:ext cx="4081805" cy="6005726"/>
          </a:xfrm>
          <a:prstGeom prst="rect">
            <a:avLst/>
          </a:prstGeom>
        </p:spPr>
      </p:pic>
    </p:spTree>
    <p:extLst>
      <p:ext uri="{BB962C8B-B14F-4D97-AF65-F5344CB8AC3E}">
        <p14:creationId xmlns:p14="http://schemas.microsoft.com/office/powerpoint/2010/main" val="3966334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1" name="Rectangle 1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5FB887A4-16F8-2F18-96AA-355E186B0DA7}"/>
              </a:ext>
            </a:extLst>
          </p:cNvPr>
          <p:cNvSpPr>
            <a:spLocks noGrp="1"/>
          </p:cNvSpPr>
          <p:nvPr>
            <p:ph type="title"/>
          </p:nvPr>
        </p:nvSpPr>
        <p:spPr>
          <a:xfrm>
            <a:off x="521208" y="978408"/>
            <a:ext cx="3410712" cy="5376672"/>
          </a:xfrm>
        </p:spPr>
        <p:txBody>
          <a:bodyPr>
            <a:normAutofit/>
          </a:bodyPr>
          <a:lstStyle/>
          <a:p>
            <a:r>
              <a:rPr lang="en-US" sz="3600" dirty="0"/>
              <a:t>Common Characteristics and Symptoms</a:t>
            </a:r>
          </a:p>
        </p:txBody>
      </p:sp>
      <p:graphicFrame>
        <p:nvGraphicFramePr>
          <p:cNvPr id="4" name="Content Placeholder 4">
            <a:extLst>
              <a:ext uri="{FF2B5EF4-FFF2-40B4-BE49-F238E27FC236}">
                <a16:creationId xmlns:a16="http://schemas.microsoft.com/office/drawing/2014/main" id="{2AFC33C3-EFED-4A79-8C58-1EC9267F1640}"/>
              </a:ext>
            </a:extLst>
          </p:cNvPr>
          <p:cNvGraphicFramePr>
            <a:graphicFrameLocks noGrp="1"/>
          </p:cNvGraphicFramePr>
          <p:nvPr>
            <p:ph idx="1"/>
            <p:extLst>
              <p:ext uri="{D42A27DB-BD31-4B8C-83A1-F6EECF244321}">
                <p14:modId xmlns:p14="http://schemas.microsoft.com/office/powerpoint/2010/main" val="146701770"/>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6008" y="1042416"/>
          <a:ext cx="7031736"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26891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1" name="Rectangle 1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E26E9E86-822C-191B-7FBF-7E0BDEF3DC05}"/>
              </a:ext>
            </a:extLst>
          </p:cNvPr>
          <p:cNvSpPr>
            <a:spLocks noGrp="1"/>
          </p:cNvSpPr>
          <p:nvPr>
            <p:ph type="title"/>
          </p:nvPr>
        </p:nvSpPr>
        <p:spPr>
          <a:xfrm>
            <a:off x="521208" y="978408"/>
            <a:ext cx="3410712" cy="5376672"/>
          </a:xfrm>
        </p:spPr>
        <p:txBody>
          <a:bodyPr>
            <a:normAutofit/>
          </a:bodyPr>
          <a:lstStyle/>
          <a:p>
            <a:r>
              <a:rPr lang="en-US" sz="3600" dirty="0"/>
              <a:t>Outcomes for Students with X Y Chromosome</a:t>
            </a:r>
            <a:br>
              <a:rPr lang="en-US" sz="3600" dirty="0"/>
            </a:br>
            <a:r>
              <a:rPr lang="en-US" sz="3600" dirty="0"/>
              <a:t>Variations</a:t>
            </a:r>
            <a:br>
              <a:rPr lang="en-US" dirty="0"/>
            </a:br>
            <a:endParaRPr lang="en-US" dirty="0"/>
          </a:p>
        </p:txBody>
      </p:sp>
      <p:graphicFrame>
        <p:nvGraphicFramePr>
          <p:cNvPr id="4" name="Content Placeholder 4">
            <a:extLst>
              <a:ext uri="{FF2B5EF4-FFF2-40B4-BE49-F238E27FC236}">
                <a16:creationId xmlns:a16="http://schemas.microsoft.com/office/drawing/2014/main" id="{F29B5E2F-CD25-418C-96CE-21BC0F291448}"/>
              </a:ext>
            </a:extLst>
          </p:cNvPr>
          <p:cNvGraphicFramePr>
            <a:graphicFrameLocks noGrp="1"/>
          </p:cNvGraphicFramePr>
          <p:nvPr>
            <p:ph idx="1"/>
            <p:extLst>
              <p:ext uri="{D42A27DB-BD31-4B8C-83A1-F6EECF244321}">
                <p14:modId xmlns:p14="http://schemas.microsoft.com/office/powerpoint/2010/main" val="3585960583"/>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6008" y="1042416"/>
          <a:ext cx="7031736"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04412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521FC50-2DF9-5BD2-304C-B436CF990D54}"/>
              </a:ext>
            </a:extLst>
          </p:cNvPr>
          <p:cNvSpPr>
            <a:spLocks noGrp="1"/>
          </p:cNvSpPr>
          <p:nvPr>
            <p:ph type="ctrTitle"/>
          </p:nvPr>
        </p:nvSpPr>
        <p:spPr>
          <a:xfrm>
            <a:off x="521208" y="1211766"/>
            <a:ext cx="7237052" cy="4727988"/>
          </a:xfrm>
        </p:spPr>
        <p:txBody>
          <a:bodyPr anchor="b">
            <a:normAutofit/>
          </a:bodyPr>
          <a:lstStyle/>
          <a:p>
            <a:r>
              <a:rPr lang="en-US" sz="3600" dirty="0"/>
              <a:t>Academic Challenges and Strategies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53375334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FE845-D3C7-430F-A81E-3E1EFF382C11}"/>
              </a:ext>
            </a:extLst>
          </p:cNvPr>
          <p:cNvSpPr>
            <a:spLocks noGrp="1"/>
          </p:cNvSpPr>
          <p:nvPr>
            <p:ph type="title"/>
          </p:nvPr>
        </p:nvSpPr>
        <p:spPr>
          <a:xfrm>
            <a:off x="1068512" y="978408"/>
            <a:ext cx="10608376" cy="1066149"/>
          </a:xfrm>
        </p:spPr>
        <p:txBody>
          <a:bodyPr vert="horz" lIns="91440" tIns="45720" rIns="91440" bIns="45720" rtlCol="0" anchor="t">
            <a:noAutofit/>
          </a:bodyPr>
          <a:lstStyle/>
          <a:p>
            <a:r>
              <a:rPr lang="en-US" sz="3600" dirty="0"/>
              <a:t>Impact on Cognitive  Development and Learning     </a:t>
            </a:r>
          </a:p>
        </p:txBody>
      </p:sp>
      <p:pic>
        <p:nvPicPr>
          <p:cNvPr id="5" name="Content Placeholder 4" descr="Children drawing together">
            <a:extLst>
              <a:ext uri="{FF2B5EF4-FFF2-40B4-BE49-F238E27FC236}">
                <a16:creationId xmlns:a16="http://schemas.microsoft.com/office/drawing/2014/main" id="{17E017D0-FF7E-4700-80E8-D3E647C19179}"/>
              </a:ext>
            </a:extLst>
          </p:cNvPr>
          <p:cNvPicPr>
            <a:picLocks noGrp="1" noChangeAspect="1"/>
          </p:cNvPicPr>
          <p:nvPr>
            <p:ph sz="half" idx="1"/>
          </p:nvPr>
        </p:nvPicPr>
        <p:blipFill>
          <a:blip r:embed="rId3"/>
          <a:srcRect l="13975" r="37753" b="1"/>
          <a:stretch>
            <a:fillRect/>
          </a:stretch>
        </p:blipFill>
        <p:spPr>
          <a:xfrm>
            <a:off x="904126" y="1952090"/>
            <a:ext cx="2476072" cy="3750067"/>
          </a:xfrm>
        </p:spPr>
      </p:pic>
      <p:sp>
        <p:nvSpPr>
          <p:cNvPr id="4" name="Content Placeholder 3">
            <a:extLst>
              <a:ext uri="{FF2B5EF4-FFF2-40B4-BE49-F238E27FC236}">
                <a16:creationId xmlns:a16="http://schemas.microsoft.com/office/drawing/2014/main" id="{C4A49F73-CA0F-A849-A4EB-F44EEBE8AC0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637053" y="2044557"/>
            <a:ext cx="7746713" cy="4301379"/>
          </a:xfrm>
        </p:spPr>
        <p:txBody>
          <a:bodyPr>
            <a:normAutofit fontScale="92500" lnSpcReduction="20000"/>
          </a:bodyPr>
          <a:lstStyle/>
          <a:p>
            <a:r>
              <a:rPr lang="en-US" sz="2200" b="1" dirty="0"/>
              <a:t>Language Development</a:t>
            </a:r>
          </a:p>
          <a:p>
            <a:pPr lvl="1"/>
            <a:r>
              <a:rPr lang="en-US" sz="2200" dirty="0"/>
              <a:t>Students with X Y Chromosome Variations often face difficulties in language development, impacting their communication skills. Deficits in language and communication may impede acquisition of other basic skills.</a:t>
            </a:r>
          </a:p>
          <a:p>
            <a:r>
              <a:rPr lang="en-US" sz="2200" b="1" dirty="0"/>
              <a:t>Executive Functioning</a:t>
            </a:r>
          </a:p>
          <a:p>
            <a:pPr lvl="1"/>
            <a:r>
              <a:rPr lang="en-US" sz="2200" dirty="0"/>
              <a:t>Difficulties in executive functioning can hinder students' planning, organization, and task management abilities in learning and work environments.</a:t>
            </a:r>
          </a:p>
          <a:p>
            <a:r>
              <a:rPr lang="en-US" sz="2200" b="1" dirty="0"/>
              <a:t>Social Cognition </a:t>
            </a:r>
          </a:p>
          <a:p>
            <a:pPr lvl="1"/>
            <a:r>
              <a:rPr lang="en-US" sz="2200" dirty="0"/>
              <a:t>Challenges in social cognition may affect students' interactions and relationships with peers, teachers, and parents influencing their overall educational experience.</a:t>
            </a:r>
          </a:p>
          <a:p>
            <a:endParaRPr lang="en-US" dirty="0"/>
          </a:p>
        </p:txBody>
      </p:sp>
    </p:spTree>
    <p:extLst>
      <p:ext uri="{BB962C8B-B14F-4D97-AF65-F5344CB8AC3E}">
        <p14:creationId xmlns:p14="http://schemas.microsoft.com/office/powerpoint/2010/main" val="2147573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45C74D-2892-B1B8-3FFD-EB1DA4081DA9}"/>
              </a:ext>
            </a:extLst>
          </p:cNvPr>
          <p:cNvSpPr>
            <a:spLocks noGrp="1"/>
          </p:cNvSpPr>
          <p:nvPr>
            <p:ph type="title"/>
          </p:nvPr>
        </p:nvSpPr>
        <p:spPr>
          <a:xfrm>
            <a:off x="521208" y="657370"/>
            <a:ext cx="6300216" cy="645337"/>
          </a:xfrm>
        </p:spPr>
        <p:txBody>
          <a:bodyPr vert="horz" lIns="91440" tIns="45720" rIns="91440" bIns="45720" rtlCol="0" anchor="t">
            <a:noAutofit/>
          </a:bodyPr>
          <a:lstStyle/>
          <a:p>
            <a:pPr>
              <a:lnSpc>
                <a:spcPct val="90000"/>
              </a:lnSpc>
            </a:pPr>
            <a:r>
              <a:rPr lang="en-US" sz="3600" b="1" kern="1200" dirty="0">
                <a:solidFill>
                  <a:schemeClr val="tx1"/>
                </a:solidFill>
                <a:latin typeface="+mj-lt"/>
                <a:ea typeface="+mj-ea"/>
                <a:cs typeface="+mj-cs"/>
              </a:rPr>
              <a:t>Educational Plans and IEPs </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418AD8C4-DFCA-CE10-8701-725E7F75BF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1302707"/>
            <a:ext cx="6300216" cy="5043229"/>
          </a:xfrm>
        </p:spPr>
        <p:txBody>
          <a:bodyPr>
            <a:noAutofit/>
          </a:bodyPr>
          <a:lstStyle/>
          <a:p>
            <a:pPr marL="0" indent="0">
              <a:spcBef>
                <a:spcPts val="2500"/>
              </a:spcBef>
              <a:buNone/>
            </a:pPr>
            <a:r>
              <a:rPr lang="en-US" sz="2000" b="1" dirty="0"/>
              <a:t>Importance of Individual Education Programs</a:t>
            </a:r>
          </a:p>
          <a:p>
            <a:pPr marL="0" lvl="1" indent="0">
              <a:buNone/>
            </a:pPr>
            <a:r>
              <a:rPr lang="en-US" sz="2000" dirty="0"/>
              <a:t>IEPs are crucial for addressing the </a:t>
            </a:r>
            <a:r>
              <a:rPr lang="en-US" sz="2000" u="sng" dirty="0"/>
              <a:t>unique</a:t>
            </a:r>
            <a:r>
              <a:rPr lang="en-US" sz="2000" dirty="0"/>
              <a:t> educational and social-emotional needs of </a:t>
            </a:r>
            <a:r>
              <a:rPr lang="en-US" sz="2000" b="1" u="sng" dirty="0"/>
              <a:t>THE</a:t>
            </a:r>
            <a:r>
              <a:rPr lang="en-US" sz="2000" u="sng" dirty="0"/>
              <a:t> student.</a:t>
            </a:r>
          </a:p>
          <a:p>
            <a:pPr marL="0" indent="0">
              <a:spcBef>
                <a:spcPts val="2500"/>
              </a:spcBef>
              <a:buNone/>
            </a:pPr>
            <a:r>
              <a:rPr lang="en-US" sz="2000" b="1" dirty="0"/>
              <a:t>Tailored Learning Plans</a:t>
            </a:r>
          </a:p>
          <a:p>
            <a:pPr marL="0" lvl="1" indent="0">
              <a:buNone/>
            </a:pPr>
            <a:r>
              <a:rPr lang="en-US" sz="2000" dirty="0"/>
              <a:t>Tailor the educational plan to focus on specific </a:t>
            </a:r>
            <a:r>
              <a:rPr lang="en-US" sz="2000" b="1" dirty="0"/>
              <a:t>strengths and challenges</a:t>
            </a:r>
            <a:r>
              <a:rPr lang="en-US" sz="2000" dirty="0"/>
              <a:t>, ensuring effective learning experiences for the student.</a:t>
            </a:r>
          </a:p>
          <a:p>
            <a:pPr marL="0" indent="0">
              <a:spcBef>
                <a:spcPts val="2500"/>
              </a:spcBef>
              <a:buNone/>
            </a:pPr>
            <a:r>
              <a:rPr lang="en-US" sz="2000" b="1" dirty="0"/>
              <a:t>Collaboration and Support</a:t>
            </a:r>
          </a:p>
          <a:p>
            <a:pPr marL="0" lvl="1" indent="0">
              <a:buNone/>
            </a:pPr>
            <a:r>
              <a:rPr lang="en-US" sz="2000" dirty="0"/>
              <a:t>Successful IEP implementation requires collaboration among educators, parents, and specialists.</a:t>
            </a:r>
          </a:p>
        </p:txBody>
      </p:sp>
      <p:pic>
        <p:nvPicPr>
          <p:cNvPr id="5" name="Content Placeholder 4" descr="Education classroom training team leader">
            <a:extLst>
              <a:ext uri="{FF2B5EF4-FFF2-40B4-BE49-F238E27FC236}">
                <a16:creationId xmlns:a16="http://schemas.microsoft.com/office/drawing/2014/main" id="{40E51571-CCB9-4F53-8636-8ADE5AE724BB}"/>
              </a:ext>
            </a:extLst>
          </p:cNvPr>
          <p:cNvPicPr>
            <a:picLocks noGrp="1" noChangeAspect="1"/>
          </p:cNvPicPr>
          <p:nvPr>
            <p:ph sz="half" idx="1"/>
          </p:nvPr>
        </p:nvPicPr>
        <p:blipFill>
          <a:blip r:embed="rId3"/>
          <a:srcRect l="24186" r="23456"/>
          <a:stretch>
            <a:fillRect/>
          </a:stretch>
        </p:blipFill>
        <p:spPr>
          <a:xfrm>
            <a:off x="7921375" y="508090"/>
            <a:ext cx="3746666" cy="5846990"/>
          </a:xfrm>
          <a:prstGeom prst="rect">
            <a:avLst/>
          </a:prstGeom>
        </p:spPr>
      </p:pic>
    </p:spTree>
    <p:extLst>
      <p:ext uri="{BB962C8B-B14F-4D97-AF65-F5344CB8AC3E}">
        <p14:creationId xmlns:p14="http://schemas.microsoft.com/office/powerpoint/2010/main" val="3468035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1212</TotalTime>
  <Words>2557</Words>
  <Application>Microsoft Macintosh PowerPoint</Application>
  <PresentationFormat>Widescreen</PresentationFormat>
  <Paragraphs>249</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Aptos</vt:lpstr>
      <vt:lpstr>Arial</vt:lpstr>
      <vt:lpstr>Bierstadt</vt:lpstr>
      <vt:lpstr>Neue Haas Grotesk Text Pro</vt:lpstr>
      <vt:lpstr>Roboto</vt:lpstr>
      <vt:lpstr>Symbol</vt:lpstr>
      <vt:lpstr>Times New Roman</vt:lpstr>
      <vt:lpstr>Wingdings</vt:lpstr>
      <vt:lpstr>GestaltVTI</vt:lpstr>
      <vt:lpstr>Supporting Academic and Social-Emotional Education of Students with X Y Chromosome Variations  Amy Talboy, MD., Department of Human Genetics,  Emory University  Catherine Trapani, Ph.D., BCBA, Trapani Education Consultants, LLC</vt:lpstr>
      <vt:lpstr>Agenda for  Discussion</vt:lpstr>
      <vt:lpstr>Understanding X Y Chromosome  Variations</vt:lpstr>
      <vt:lpstr>Prevalence and Diagnosis</vt:lpstr>
      <vt:lpstr>Common Characteristics and Symptoms</vt:lpstr>
      <vt:lpstr>Outcomes for Students with X Y Chromosome Variations </vt:lpstr>
      <vt:lpstr>Academic Challenges and Strategies</vt:lpstr>
      <vt:lpstr>Impact on Cognitive  Development and Learning     </vt:lpstr>
      <vt:lpstr>Educational Plans and IEPs </vt:lpstr>
      <vt:lpstr>Effective Teaching Methods and Accommodations</vt:lpstr>
      <vt:lpstr>Key Websites</vt:lpstr>
      <vt:lpstr>Key Websites</vt:lpstr>
      <vt:lpstr>Social-Emotional Development and Support</vt:lpstr>
      <vt:lpstr>Challenges in Social and Emotional Skills</vt:lpstr>
      <vt:lpstr>Developing Social Skills and Peer Relationships</vt:lpstr>
      <vt:lpstr>Key Websites</vt:lpstr>
      <vt:lpstr>Counseling,and Psychological Support</vt:lpstr>
      <vt:lpstr>Collaborative Efforts and Resources</vt:lpstr>
      <vt:lpstr>Involvement of Parents and Caregivers</vt:lpstr>
      <vt:lpstr>Accessing Medical and Community Resources</vt:lpstr>
      <vt:lpstr>Impact of dismantling the Federal Department of Education on students in need of accommodations</vt:lpstr>
      <vt:lpstr>Effects on Vulnerable Students</vt:lpstr>
      <vt:lpstr>Effects on Vulnerable Students</vt:lpstr>
      <vt:lpstr>Now is the time for parents of students across all diagnostic categories to form unified collaborative partnerships (with each other, and all service providers) to advocate for the academic, social, and transition needs of their “collective” children in all public and private schools across the nation. </vt:lpstr>
      <vt:lpstr>What to do?</vt:lpstr>
      <vt:lpstr>Special Education Law Reference Yell, M.L. (2018). The law and special education. 5th edition. Pearson.   ISBN-10 0135175364</vt:lpstr>
      <vt:lpstr>Sources</vt:lpstr>
      <vt:lpstr>AXYS Clinic and Research Consortium, (2020) Educational Guidelines, IEPs, and School Services for children with X Y Chromosome Variations  Boothe, D., Cover, G. (2024)  Transition to Adulthood for Individuals with X and Y Variations. AXYS Clinic and Research Consortium   Ratcliffe, S. (1999). Long term outcome in children of sex chromosome abnormalities. Archives of Disabled Child (80): 192-195  Simpson, N.H., Addis, L. Brandler, W. M., Slonims, V., Clark, A., Watson, J., Scerri, T.S.; Hennessy, E.R., Bolton, P.F., Conti-Ramsden, G., Fairfax, B.P., Knight, J.C., Stein, J., Talcott, J.B., O’Hare, A., Baird, G., Paracchini, S., Fisher, S.E., Newberry, D.F., and Consortium, S. (2014). Increased prevalence of sex chromosome aneuploidies in specific language impairment and dyslexia. Developmental Medicine and Child Neurology, 56: 346-353.  Thompson, T., Stinnett, N., Tartaglia, N., Davis, S., and Janusz, J. (2022). I wish the school had a better understanding of the diagnosis: parent perspectives on educational needs of students with sex chromosome aneuploidies. Journal of Resources in Special Education Needs April 22 (2): 175-187  Thompson, T., Davis, S., Takamatsu, S., Howell, S., and Tartaglia, N. (2022). Exploring academic and character strengths in students with sex chromosome aneuploidies. Journal of Positive School Psychology, Vol 6, No. 1, 12-24.  Thompson, T., Davis, S., Janusz, J., Frith, E., Pyle, L., Howell, S., Boada, R., Wison, R., and  Tartaglia, N. (2022). Supporting students with sex chromosome aneuploidies in education settings: Results of a nationwide survey. Journal of School Psychology August;93:28-40.  </vt:lpstr>
      <vt:lpstr>Resources</vt:lpstr>
      <vt:lpstr>Key Websites </vt:lpstr>
      <vt:lpstr>Key Websites     </vt:lpstr>
      <vt:lpstr>Key Websites  </vt:lpstr>
      <vt:lpstr>Key Websites </vt:lpstr>
      <vt:lpstr>Key Websites </vt:lpstr>
      <vt:lpstr>Key Websites</vt:lpstr>
      <vt:lpstr>Key Websites  </vt:lpstr>
      <vt:lpstr>Key Websites</vt:lpstr>
      <vt:lpstr>Key Websites</vt:lpstr>
      <vt:lpstr>Computer-Assisted-Instruction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Cathi Trapani</dc:creator>
  <cp:lastModifiedBy>Amy Talboy</cp:lastModifiedBy>
  <cp:revision>20</cp:revision>
  <cp:lastPrinted>2025-07-26T23:24:58Z</cp:lastPrinted>
  <dcterms:created xsi:type="dcterms:W3CDTF">2025-07-10T14:51:26Z</dcterms:created>
  <dcterms:modified xsi:type="dcterms:W3CDTF">2025-09-04T19:43:51Z</dcterms:modified>
</cp:coreProperties>
</file>