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7" r:id="rId2"/>
    <p:sldId id="309" r:id="rId3"/>
    <p:sldId id="331" r:id="rId4"/>
    <p:sldId id="332" r:id="rId5"/>
    <p:sldId id="335" r:id="rId6"/>
    <p:sldId id="333" r:id="rId7"/>
    <p:sldId id="311" r:id="rId8"/>
    <p:sldId id="310" r:id="rId9"/>
    <p:sldId id="336" r:id="rId10"/>
    <p:sldId id="338" r:id="rId11"/>
    <p:sldId id="320" r:id="rId12"/>
    <p:sldId id="322" r:id="rId13"/>
    <p:sldId id="326" r:id="rId14"/>
    <p:sldId id="32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67"/>
    <p:restoredTop sz="79256"/>
  </p:normalViewPr>
  <p:slideViewPr>
    <p:cSldViewPr snapToGrid="0">
      <p:cViewPr varScale="1">
        <p:scale>
          <a:sx n="95" d="100"/>
          <a:sy n="95" d="100"/>
        </p:scale>
        <p:origin x="1008"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A8EE29-B824-7642-89B0-4B3E40FBEDA0}" type="datetimeFigureOut">
              <a:rPr lang="en-US" smtClean="0"/>
              <a:t>1/22/26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674FD0-2709-5340-802E-2D683DA12412}" type="slidenum">
              <a:rPr lang="en-US" smtClean="0"/>
              <a:t>‹#›</a:t>
            </a:fld>
            <a:endParaRPr lang="en-US"/>
          </a:p>
        </p:txBody>
      </p:sp>
    </p:spTree>
    <p:extLst>
      <p:ext uri="{BB962C8B-B14F-4D97-AF65-F5344CB8AC3E}">
        <p14:creationId xmlns:p14="http://schemas.microsoft.com/office/powerpoint/2010/main" val="3628123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BA4E245-DE64-4BBF-BBB6-1C4C1CB41AFB}" type="slidenum">
              <a:rPr lang="en-US" smtClean="0"/>
              <a:pPr>
                <a:defRPr/>
              </a:pPr>
              <a:t>1</a:t>
            </a:fld>
            <a:endParaRPr lang="en-US" dirty="0"/>
          </a:p>
        </p:txBody>
      </p:sp>
    </p:spTree>
    <p:extLst>
      <p:ext uri="{BB962C8B-B14F-4D97-AF65-F5344CB8AC3E}">
        <p14:creationId xmlns:p14="http://schemas.microsoft.com/office/powerpoint/2010/main" val="6772504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23-point questionnaire of </a:t>
            </a:r>
            <a:r>
              <a:rPr lang="en-US" u="sng" dirty="0"/>
              <a:t>KS patient attitudes to gender identity </a:t>
            </a:r>
            <a:r>
              <a:rPr lang="en-US" dirty="0"/>
              <a:t>developed by KS patients &amp; health professionals</a:t>
            </a:r>
          </a:p>
          <a:p>
            <a:endParaRPr lang="en-US" dirty="0"/>
          </a:p>
          <a:p>
            <a:r>
              <a:rPr lang="en-US" dirty="0"/>
              <a:t>Questionnaire was developed by multiple clinicians (including gender psychiatrists, urologists, psychosexual medicine specialists and endocrinologists) and patient Delphi rounds, in collaboration with members of the UK Klinefelter Syndrome Association (KSA)</a:t>
            </a:r>
          </a:p>
          <a:p>
            <a:endParaRPr lang="en-US" dirty="0"/>
          </a:p>
          <a:p>
            <a:r>
              <a:rPr lang="en-US" dirty="0"/>
              <a:t>Disseminated to patients from the KSA &amp; national – access KS MDT Clinics (2022-23)</a:t>
            </a:r>
          </a:p>
          <a:p>
            <a:endParaRPr lang="en-US" dirty="0"/>
          </a:p>
        </p:txBody>
      </p:sp>
      <p:sp>
        <p:nvSpPr>
          <p:cNvPr id="4" name="Slide Number Placeholder 3"/>
          <p:cNvSpPr>
            <a:spLocks noGrp="1"/>
          </p:cNvSpPr>
          <p:nvPr>
            <p:ph type="sldNum" sz="quarter" idx="5"/>
          </p:nvPr>
        </p:nvSpPr>
        <p:spPr/>
        <p:txBody>
          <a:bodyPr/>
          <a:lstStyle/>
          <a:p>
            <a:fld id="{09674FD0-2709-5340-802E-2D683DA12412}" type="slidenum">
              <a:rPr lang="en-US" smtClean="0"/>
              <a:t>11</a:t>
            </a:fld>
            <a:endParaRPr lang="en-US"/>
          </a:p>
        </p:txBody>
      </p:sp>
    </p:spTree>
    <p:extLst>
      <p:ext uri="{BB962C8B-B14F-4D97-AF65-F5344CB8AC3E}">
        <p14:creationId xmlns:p14="http://schemas.microsoft.com/office/powerpoint/2010/main" val="9981686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BA4E245-DE64-4BBF-BBB6-1C4C1CB41AFB}" type="slidenum">
              <a:rPr lang="en-US" smtClean="0"/>
              <a:pPr>
                <a:defRPr/>
              </a:pPr>
              <a:t>13</a:t>
            </a:fld>
            <a:endParaRPr lang="en-US" dirty="0"/>
          </a:p>
        </p:txBody>
      </p:sp>
    </p:spTree>
    <p:extLst>
      <p:ext uri="{BB962C8B-B14F-4D97-AF65-F5344CB8AC3E}">
        <p14:creationId xmlns:p14="http://schemas.microsoft.com/office/powerpoint/2010/main" val="27570286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Participants in a control group who did not have KS were</a:t>
            </a:r>
          </a:p>
          <a:p>
            <a:r>
              <a:rPr lang="en-US" dirty="0"/>
              <a:t>not used.</a:t>
            </a:r>
          </a:p>
          <a:p>
            <a:r>
              <a:rPr lang="en-US" dirty="0"/>
              <a:t>• The sample group was small and there was a lack of</a:t>
            </a:r>
          </a:p>
          <a:p>
            <a:r>
              <a:rPr lang="en-US" dirty="0"/>
              <a:t>diversity, so a wider perspective of gender identity issues</a:t>
            </a:r>
          </a:p>
          <a:p>
            <a:r>
              <a:rPr lang="en-US" dirty="0"/>
              <a:t>and the preference of hormone therapy in other</a:t>
            </a:r>
          </a:p>
          <a:p>
            <a:r>
              <a:rPr lang="en-US" dirty="0"/>
              <a:t>demographics was not obtained.</a:t>
            </a:r>
          </a:p>
        </p:txBody>
      </p:sp>
      <p:sp>
        <p:nvSpPr>
          <p:cNvPr id="4" name="Slide Number Placeholder 3"/>
          <p:cNvSpPr>
            <a:spLocks noGrp="1"/>
          </p:cNvSpPr>
          <p:nvPr>
            <p:ph type="sldNum" sz="quarter" idx="5"/>
          </p:nvPr>
        </p:nvSpPr>
        <p:spPr/>
        <p:txBody>
          <a:bodyPr/>
          <a:lstStyle/>
          <a:p>
            <a:pPr>
              <a:defRPr/>
            </a:pPr>
            <a:fld id="{6BA4E245-DE64-4BBF-BBB6-1C4C1CB41AFB}" type="slidenum">
              <a:rPr lang="en-US" smtClean="0"/>
              <a:pPr>
                <a:defRPr/>
              </a:pPr>
              <a:t>14</a:t>
            </a:fld>
            <a:endParaRPr lang="en-US" dirty="0"/>
          </a:p>
        </p:txBody>
      </p:sp>
    </p:spTree>
    <p:extLst>
      <p:ext uri="{BB962C8B-B14F-4D97-AF65-F5344CB8AC3E}">
        <p14:creationId xmlns:p14="http://schemas.microsoft.com/office/powerpoint/2010/main" val="1833313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The Klinefelter Syndrome Multi-Specialty free NHS clinics are one of the first in the country to address the needs of patients diagnosed with Klinefelter (XXY) Syndrome. Klinefelter Syndrome affects 1:660 men and is thought to be one of the commonest congenital chromosomal disorders. </a:t>
            </a:r>
          </a:p>
          <a:p>
            <a:r>
              <a:rPr lang="en-GB" sz="1200" b="0" i="0" kern="1200" dirty="0">
                <a:solidFill>
                  <a:schemeClr val="tx1"/>
                </a:solidFill>
                <a:effectLst/>
                <a:latin typeface="+mn-lt"/>
                <a:ea typeface="+mn-ea"/>
                <a:cs typeface="+mn-cs"/>
              </a:rPr>
              <a:t>We run </a:t>
            </a:r>
            <a:r>
              <a:rPr lang="en-GB" sz="1200" b="1" i="0" kern="1200" dirty="0">
                <a:solidFill>
                  <a:schemeClr val="tx1"/>
                </a:solidFill>
                <a:effectLst/>
                <a:latin typeface="+mn-lt"/>
                <a:ea typeface="+mn-ea"/>
                <a:cs typeface="+mn-cs"/>
              </a:rPr>
              <a:t>three </a:t>
            </a:r>
            <a:r>
              <a:rPr lang="en-GB" sz="1200" b="0" i="0" kern="1200" dirty="0">
                <a:solidFill>
                  <a:schemeClr val="tx1"/>
                </a:solidFill>
                <a:effectLst/>
                <a:latin typeface="+mn-lt"/>
                <a:ea typeface="+mn-ea"/>
                <a:cs typeface="+mn-cs"/>
              </a:rPr>
              <a:t>types of </a:t>
            </a:r>
            <a:r>
              <a:rPr lang="en-GB" sz="1200" b="1" i="0" kern="1200" dirty="0">
                <a:solidFill>
                  <a:schemeClr val="tx1"/>
                </a:solidFill>
                <a:effectLst/>
                <a:latin typeface="+mn-lt"/>
                <a:ea typeface="+mn-ea"/>
                <a:cs typeface="+mn-cs"/>
              </a:rPr>
              <a:t>free </a:t>
            </a:r>
            <a:r>
              <a:rPr lang="en-GB" sz="1200" b="0" i="0" kern="1200" dirty="0">
                <a:solidFill>
                  <a:schemeClr val="tx1"/>
                </a:solidFill>
                <a:effectLst/>
                <a:latin typeface="+mn-lt"/>
                <a:ea typeface="+mn-ea"/>
                <a:cs typeface="+mn-cs"/>
              </a:rPr>
              <a:t>clinics:</a:t>
            </a:r>
          </a:p>
          <a:p>
            <a:r>
              <a:rPr lang="en-GB" sz="1200" b="0" i="0" kern="1200" dirty="0">
                <a:solidFill>
                  <a:schemeClr val="tx1"/>
                </a:solidFill>
                <a:effectLst/>
                <a:latin typeface="+mn-lt"/>
                <a:ea typeface="+mn-ea"/>
                <a:cs typeface="+mn-cs"/>
              </a:rPr>
              <a:t>one for </a:t>
            </a:r>
            <a:r>
              <a:rPr lang="en-GB" sz="1200" b="1" i="0" kern="1200" dirty="0">
                <a:solidFill>
                  <a:schemeClr val="tx1"/>
                </a:solidFill>
                <a:effectLst/>
                <a:latin typeface="+mn-lt"/>
                <a:ea typeface="+mn-ea"/>
                <a:cs typeface="+mn-cs"/>
              </a:rPr>
              <a:t>adults</a:t>
            </a:r>
            <a:r>
              <a:rPr lang="en-GB" sz="1200" b="0" i="0" kern="1200" dirty="0">
                <a:solidFill>
                  <a:schemeClr val="tx1"/>
                </a:solidFill>
                <a:effectLst/>
                <a:latin typeface="+mn-lt"/>
                <a:ea typeface="+mn-ea"/>
                <a:cs typeface="+mn-cs"/>
              </a:rPr>
              <a:t> (The Adult Klinefelter Syndrome Clinic) </a:t>
            </a:r>
          </a:p>
          <a:p>
            <a:r>
              <a:rPr lang="en-GB" sz="1200" b="0" i="0" kern="1200" dirty="0">
                <a:solidFill>
                  <a:schemeClr val="tx1"/>
                </a:solidFill>
                <a:effectLst/>
                <a:latin typeface="+mn-lt"/>
                <a:ea typeface="+mn-ea"/>
                <a:cs typeface="+mn-cs"/>
              </a:rPr>
              <a:t>one for </a:t>
            </a:r>
            <a:r>
              <a:rPr lang="en-GB" sz="1200" b="1" i="0" kern="1200" dirty="0">
                <a:solidFill>
                  <a:schemeClr val="tx1"/>
                </a:solidFill>
                <a:effectLst/>
                <a:latin typeface="+mn-lt"/>
                <a:ea typeface="+mn-ea"/>
                <a:cs typeface="+mn-cs"/>
              </a:rPr>
              <a:t>children aged 0-12 (</a:t>
            </a:r>
            <a:r>
              <a:rPr lang="en-GB" sz="1200" b="0" i="0" kern="1200" dirty="0">
                <a:solidFill>
                  <a:schemeClr val="tx1"/>
                </a:solidFill>
                <a:effectLst/>
                <a:latin typeface="+mn-lt"/>
                <a:ea typeface="+mn-ea"/>
                <a:cs typeface="+mn-cs"/>
              </a:rPr>
              <a:t>The Paediatric Klinefelter Syndrome ) </a:t>
            </a:r>
          </a:p>
          <a:p>
            <a:r>
              <a:rPr lang="en-GB" sz="1200" b="0" i="0" kern="1200" dirty="0">
                <a:solidFill>
                  <a:schemeClr val="tx1"/>
                </a:solidFill>
                <a:effectLst/>
                <a:latin typeface="+mn-lt"/>
                <a:ea typeface="+mn-ea"/>
                <a:cs typeface="+mn-cs"/>
              </a:rPr>
              <a:t>one for </a:t>
            </a:r>
            <a:r>
              <a:rPr lang="en-GB" sz="1200" b="1" i="0" kern="1200" dirty="0">
                <a:solidFill>
                  <a:schemeClr val="tx1"/>
                </a:solidFill>
                <a:effectLst/>
                <a:latin typeface="+mn-lt"/>
                <a:ea typeface="+mn-ea"/>
                <a:cs typeface="+mn-cs"/>
              </a:rPr>
              <a:t>young people aged 13-20 (</a:t>
            </a:r>
            <a:r>
              <a:rPr lang="en-GB" sz="1200" b="0" i="0" kern="1200" dirty="0">
                <a:solidFill>
                  <a:schemeClr val="tx1"/>
                </a:solidFill>
                <a:effectLst/>
                <a:latin typeface="+mn-lt"/>
                <a:ea typeface="+mn-ea"/>
                <a:cs typeface="+mn-cs"/>
              </a:rPr>
              <a:t>The Klinefelter Syndrome for Young People) </a:t>
            </a:r>
          </a:p>
          <a:p>
            <a:r>
              <a:rPr lang="en-GB" sz="1200" b="0" i="0" kern="1200" dirty="0">
                <a:solidFill>
                  <a:schemeClr val="tx1"/>
                </a:solidFill>
                <a:effectLst/>
                <a:latin typeface="+mn-lt"/>
                <a:ea typeface="+mn-ea"/>
                <a:cs typeface="+mn-cs"/>
              </a:rPr>
              <a:t>Each clinic runs </a:t>
            </a:r>
            <a:r>
              <a:rPr lang="en-GB" sz="1200" b="1" i="0" kern="1200" dirty="0">
                <a:solidFill>
                  <a:schemeClr val="tx1"/>
                </a:solidFill>
                <a:effectLst/>
                <a:latin typeface="+mn-lt"/>
                <a:ea typeface="+mn-ea"/>
                <a:cs typeface="+mn-cs"/>
              </a:rPr>
              <a:t>four</a:t>
            </a:r>
            <a:r>
              <a:rPr lang="en-GB" sz="1200" b="0" i="0" kern="1200" dirty="0">
                <a:solidFill>
                  <a:schemeClr val="tx1"/>
                </a:solidFill>
                <a:effectLst/>
                <a:latin typeface="+mn-lt"/>
                <a:ea typeface="+mn-ea"/>
                <a:cs typeface="+mn-cs"/>
              </a:rPr>
              <a:t> times a year except the paediatric clinic which currently runs once a </a:t>
            </a:r>
            <a:r>
              <a:rPr lang="en-GB" sz="1200" b="0" i="0" kern="1200" dirty="0" err="1">
                <a:solidFill>
                  <a:schemeClr val="tx1"/>
                </a:solidFill>
                <a:effectLst/>
                <a:latin typeface="+mn-lt"/>
                <a:ea typeface="+mn-ea"/>
                <a:cs typeface="+mn-cs"/>
              </a:rPr>
              <a:t>year,with</a:t>
            </a:r>
            <a:r>
              <a:rPr lang="en-GB" sz="1200" b="0" i="0" kern="1200" dirty="0">
                <a:solidFill>
                  <a:schemeClr val="tx1"/>
                </a:solidFill>
                <a:effectLst/>
                <a:latin typeface="+mn-lt"/>
                <a:ea typeface="+mn-ea"/>
                <a:cs typeface="+mn-cs"/>
              </a:rPr>
              <a:t> plans to increase its frequency soon</a:t>
            </a:r>
          </a:p>
          <a:p>
            <a:endParaRPr lang="en-US" dirty="0"/>
          </a:p>
        </p:txBody>
      </p:sp>
      <p:sp>
        <p:nvSpPr>
          <p:cNvPr id="4" name="Slide Number Placeholder 3"/>
          <p:cNvSpPr>
            <a:spLocks noGrp="1"/>
          </p:cNvSpPr>
          <p:nvPr>
            <p:ph type="sldNum" sz="quarter" idx="5"/>
          </p:nvPr>
        </p:nvSpPr>
        <p:spPr/>
        <p:txBody>
          <a:bodyPr/>
          <a:lstStyle/>
          <a:p>
            <a:fld id="{09674FD0-2709-5340-802E-2D683DA12412}" type="slidenum">
              <a:rPr lang="en-US" smtClean="0"/>
              <a:t>3</a:t>
            </a:fld>
            <a:endParaRPr lang="en-US"/>
          </a:p>
        </p:txBody>
      </p:sp>
    </p:spTree>
    <p:extLst>
      <p:ext uri="{BB962C8B-B14F-4D97-AF65-F5344CB8AC3E}">
        <p14:creationId xmlns:p14="http://schemas.microsoft.com/office/powerpoint/2010/main" val="2828087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This is a </a:t>
            </a:r>
            <a:r>
              <a:rPr lang="en-GB" sz="1200" b="1" i="0" kern="1200" dirty="0">
                <a:solidFill>
                  <a:schemeClr val="tx1"/>
                </a:solidFill>
                <a:effectLst/>
                <a:latin typeface="+mn-lt"/>
                <a:ea typeface="+mn-ea"/>
                <a:cs typeface="+mn-cs"/>
              </a:rPr>
              <a:t>one-stop clinic</a:t>
            </a:r>
            <a:r>
              <a:rPr lang="en-GB" sz="1200" b="0" i="0" kern="1200" dirty="0">
                <a:solidFill>
                  <a:schemeClr val="tx1"/>
                </a:solidFill>
                <a:effectLst/>
                <a:latin typeface="+mn-lt"/>
                <a:ea typeface="+mn-ea"/>
                <a:cs typeface="+mn-cs"/>
              </a:rPr>
              <a:t> that covers </a:t>
            </a:r>
            <a:r>
              <a:rPr lang="en-GB" sz="1200" b="1" i="0" kern="1200" dirty="0">
                <a:solidFill>
                  <a:schemeClr val="tx1"/>
                </a:solidFill>
                <a:effectLst/>
                <a:latin typeface="+mn-lt"/>
                <a:ea typeface="+mn-ea"/>
                <a:cs typeface="+mn-cs"/>
              </a:rPr>
              <a:t>all</a:t>
            </a:r>
            <a:r>
              <a:rPr lang="en-GB" sz="1200" b="0" i="0" kern="1200" dirty="0">
                <a:solidFill>
                  <a:schemeClr val="tx1"/>
                </a:solidFill>
                <a:effectLst/>
                <a:latin typeface="+mn-lt"/>
                <a:ea typeface="+mn-ea"/>
                <a:cs typeface="+mn-cs"/>
              </a:rPr>
              <a:t> important aspects of the disease, with specialists in genetics, endocrinology, urology, reproductive medicine, psychosexual medicine and radiology all seeing and counselling patients through the various aspects of the condition. </a:t>
            </a:r>
          </a:p>
          <a:p>
            <a:r>
              <a:rPr lang="en-GB" sz="1200" b="0" i="0" kern="1200" dirty="0">
                <a:solidFill>
                  <a:schemeClr val="tx1"/>
                </a:solidFill>
                <a:effectLst/>
                <a:latin typeface="+mn-lt"/>
                <a:ea typeface="+mn-ea"/>
                <a:cs typeface="+mn-cs"/>
              </a:rPr>
              <a:t>For the young persons clinic, our expert team includes paediatric specialists in the same fields as the adult team, along with dedicated adolescent psychology input encompassing clinical and educational psychology as well as in some cases, </a:t>
            </a:r>
            <a:r>
              <a:rPr lang="en-GB" sz="1200" b="0" i="0" kern="1200" dirty="0" err="1">
                <a:solidFill>
                  <a:schemeClr val="tx1"/>
                </a:solidFill>
                <a:effectLst/>
                <a:latin typeface="+mn-lt"/>
                <a:ea typeface="+mn-ea"/>
                <a:cs typeface="+mn-cs"/>
              </a:rPr>
              <a:t>neurodisability</a:t>
            </a:r>
            <a:r>
              <a:rPr lang="en-GB" sz="1200" b="0" i="0" kern="1200" dirty="0">
                <a:solidFill>
                  <a:schemeClr val="tx1"/>
                </a:solidFill>
                <a:effectLst/>
                <a:latin typeface="+mn-lt"/>
                <a:ea typeface="+mn-ea"/>
                <a:cs typeface="+mn-cs"/>
              </a:rPr>
              <a:t>. A nurse counsellor is present to address any other personal concerns a patient may have. An individualised management plan is then created for each patient based on his priorities and this is given to both patient and GP/referring clinician. </a:t>
            </a:r>
          </a:p>
          <a:p>
            <a:r>
              <a:rPr lang="en-GB" sz="1200" b="0" i="0" kern="1200" dirty="0">
                <a:solidFill>
                  <a:schemeClr val="tx1"/>
                </a:solidFill>
                <a:effectLst/>
                <a:latin typeface="+mn-lt"/>
                <a:ea typeface="+mn-ea"/>
                <a:cs typeface="+mn-cs"/>
              </a:rPr>
              <a:t>Having a one-stop clinic visit reduces the number of visits a patient may have to make and also effectively ensures that all the key issues in the disease can be covered an address by a dedicated team in a specialist setting. In addition, a member of the Klinefelter Syndrome Association (see link below) may be present who may be able to give a personal view on living with Klinefelter Syndrome. </a:t>
            </a:r>
          </a:p>
          <a:p>
            <a:endParaRPr lang="en-US" dirty="0"/>
          </a:p>
        </p:txBody>
      </p:sp>
      <p:sp>
        <p:nvSpPr>
          <p:cNvPr id="4" name="Slide Number Placeholder 3"/>
          <p:cNvSpPr>
            <a:spLocks noGrp="1"/>
          </p:cNvSpPr>
          <p:nvPr>
            <p:ph type="sldNum" sz="quarter" idx="5"/>
          </p:nvPr>
        </p:nvSpPr>
        <p:spPr/>
        <p:txBody>
          <a:bodyPr/>
          <a:lstStyle/>
          <a:p>
            <a:fld id="{09674FD0-2709-5340-802E-2D683DA12412}" type="slidenum">
              <a:rPr lang="en-US" smtClean="0"/>
              <a:t>4</a:t>
            </a:fld>
            <a:endParaRPr lang="en-US"/>
          </a:p>
        </p:txBody>
      </p:sp>
    </p:spTree>
    <p:extLst>
      <p:ext uri="{BB962C8B-B14F-4D97-AF65-F5344CB8AC3E}">
        <p14:creationId xmlns:p14="http://schemas.microsoft.com/office/powerpoint/2010/main" val="1571700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kern="1200" dirty="0">
                <a:solidFill>
                  <a:schemeClr val="tx1"/>
                </a:solidFill>
                <a:effectLst/>
                <a:latin typeface="+mn-lt"/>
                <a:ea typeface="+mn-ea"/>
                <a:cs typeface="+mn-cs"/>
              </a:rPr>
              <a:t>The Klinefelter Syndrome Multidisciplinary Clinic Patient Passport:</a:t>
            </a:r>
            <a:r>
              <a:rPr lang="en-GB" sz="1200" b="0" i="0" kern="1200" dirty="0">
                <a:solidFill>
                  <a:schemeClr val="tx1"/>
                </a:solidFill>
                <a:effectLst/>
                <a:latin typeface="+mn-lt"/>
                <a:ea typeface="+mn-ea"/>
                <a:cs typeface="+mn-cs"/>
              </a:rPr>
              <a:t> This is a comprehensive guide for people with Klinefelter Syndrome (KS) from The Klinefelter Syndrome MDT Clinics at St </a:t>
            </a:r>
            <a:r>
              <a:rPr lang="en-GB" sz="1200" b="0" i="0" kern="1200" dirty="0" err="1">
                <a:solidFill>
                  <a:schemeClr val="tx1"/>
                </a:solidFill>
                <a:effectLst/>
                <a:latin typeface="+mn-lt"/>
                <a:ea typeface="+mn-ea"/>
                <a:cs typeface="+mn-cs"/>
              </a:rPr>
              <a:t>Thomas’</a:t>
            </a:r>
            <a:r>
              <a:rPr lang="en-GB" sz="1200" b="0" i="0" kern="1200" dirty="0">
                <a:solidFill>
                  <a:schemeClr val="tx1"/>
                </a:solidFill>
                <a:effectLst/>
                <a:latin typeface="+mn-lt"/>
                <a:ea typeface="+mn-ea"/>
                <a:cs typeface="+mn-cs"/>
              </a:rPr>
              <a:t> Hospital, London. It has been developed with patients, doctors and allied health professionals dedicated to the care of patients with Klinefelter syndrome and includes resources to share with GPs and employers. This guide can be used by patients and healthcare professionals. The first version of the passport has been uploaded in December 2024 with 6 monthly reviews and updates of content or whenever important KS findings are announced.</a:t>
            </a:r>
            <a:endParaRPr lang="en-US" dirty="0"/>
          </a:p>
        </p:txBody>
      </p:sp>
      <p:sp>
        <p:nvSpPr>
          <p:cNvPr id="4" name="Slide Number Placeholder 3"/>
          <p:cNvSpPr>
            <a:spLocks noGrp="1"/>
          </p:cNvSpPr>
          <p:nvPr>
            <p:ph type="sldNum" sz="quarter" idx="5"/>
          </p:nvPr>
        </p:nvSpPr>
        <p:spPr/>
        <p:txBody>
          <a:bodyPr/>
          <a:lstStyle/>
          <a:p>
            <a:fld id="{09674FD0-2709-5340-802E-2D683DA12412}" type="slidenum">
              <a:rPr lang="en-US" smtClean="0"/>
              <a:t>5</a:t>
            </a:fld>
            <a:endParaRPr lang="en-US"/>
          </a:p>
        </p:txBody>
      </p:sp>
    </p:spTree>
    <p:extLst>
      <p:ext uri="{BB962C8B-B14F-4D97-AF65-F5344CB8AC3E}">
        <p14:creationId xmlns:p14="http://schemas.microsoft.com/office/powerpoint/2010/main" val="3105432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Registry - long term data on the natural history of the disease is still lacking, especially with regards to risk of thromboembolism, effects of Testosterone therapy, fertility outcomes and risk of osteoporosis ,diabetes and cancers – all issues linked to Klinefelter patient care. We have secured funding from the Klinefelter Association (KSA) to develop a secure database for our patients seen in the KS MDT clinic in order to help monitor long term patient reported outcomes.</a:t>
            </a:r>
          </a:p>
          <a:p>
            <a:endParaRPr lang="en-GB" dirty="0"/>
          </a:p>
          <a:p>
            <a:r>
              <a:rPr lang="en-GB" dirty="0"/>
              <a:t>Biobank. Cells and tissues are examined by a pathologist to help make a diagnosis. Once tissue has been selected for this, any remaining cells or tissue that the pathologist doesn't need can either be kept for research (with your permission) or be disposed of. The surplus cells and tissue for research are collected in a research biobank. Human cells and tissue are vital for medical research. Scientists use them to: learn how diseases start and progress identify cell characteristics to be even more certain that a particular treatment will be effective observe effects of new drugs and tests before clinical trials begin with volunteer patients. Research may lead to new tests, better treatments for diseases such as cancer and ways of detecting diseases earlier. I</a:t>
            </a:r>
            <a:endParaRPr lang="en-US" dirty="0"/>
          </a:p>
        </p:txBody>
      </p:sp>
      <p:sp>
        <p:nvSpPr>
          <p:cNvPr id="4" name="Slide Number Placeholder 3"/>
          <p:cNvSpPr>
            <a:spLocks noGrp="1"/>
          </p:cNvSpPr>
          <p:nvPr>
            <p:ph type="sldNum" sz="quarter" idx="5"/>
          </p:nvPr>
        </p:nvSpPr>
        <p:spPr/>
        <p:txBody>
          <a:bodyPr/>
          <a:lstStyle/>
          <a:p>
            <a:fld id="{09674FD0-2709-5340-802E-2D683DA12412}" type="slidenum">
              <a:rPr lang="en-US" smtClean="0"/>
              <a:t>6</a:t>
            </a:fld>
            <a:endParaRPr lang="en-US"/>
          </a:p>
        </p:txBody>
      </p:sp>
    </p:spTree>
    <p:extLst>
      <p:ext uri="{BB962C8B-B14F-4D97-AF65-F5344CB8AC3E}">
        <p14:creationId xmlns:p14="http://schemas.microsoft.com/office/powerpoint/2010/main" val="952642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Gender identity refers to a person's internal sense of their own gender, which may or may not align with the sex they were assigned at birth. While most individuals with Klinefelter syndrome are born male and identify as such, some may experience gender dysphoria and identify as female or non-binary.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Gender identity is all about how you think about yourself. It’s about how you internally interpret the chemistry that composes you (e.g., hormone levels). As you know it, do you think you ft better into the societal role of “woman” or “man,” or does neither ring particularly true for you? Tat is, do you have aspects of your identity that align with elements from both? Or do you consider your gender to fall outside of the gender norms completely? </a:t>
            </a:r>
            <a:r>
              <a:rPr lang="en-GB" dirty="0" err="1"/>
              <a:t>Te</a:t>
            </a:r>
            <a:r>
              <a:rPr lang="en-GB" dirty="0"/>
              <a:t> answer is your gender identity. It has been accepted that we form our gender identities around the age of three and that </a:t>
            </a:r>
            <a:r>
              <a:rPr lang="en-GB" dirty="0" err="1"/>
              <a:t>afer</a:t>
            </a:r>
            <a:r>
              <a:rPr lang="en-GB" dirty="0"/>
              <a:t> that age, it is incredibly difficult to change them. Formation of identity is affected by hormones and environment just as much as it is by biological sex. </a:t>
            </a:r>
            <a:r>
              <a:rPr lang="en-GB" dirty="0" err="1"/>
              <a:t>Ofentimes</a:t>
            </a:r>
            <a:r>
              <a:rPr lang="en-GB" dirty="0"/>
              <a:t>, problems arise when someone is assigned a gender based on their 3 Last Edited March 27, 2015 sex at birth that doesn’t align with how they come to identify.</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6BA4E245-DE64-4BBF-BBB6-1C4C1CB41AFB}" type="slidenum">
              <a:rPr lang="en-US" smtClean="0"/>
              <a:pPr>
                <a:defRPr/>
              </a:pPr>
              <a:t>7</a:t>
            </a:fld>
            <a:endParaRPr lang="en-US" dirty="0"/>
          </a:p>
        </p:txBody>
      </p:sp>
    </p:spTree>
    <p:extLst>
      <p:ext uri="{BB962C8B-B14F-4D97-AF65-F5344CB8AC3E}">
        <p14:creationId xmlns:p14="http://schemas.microsoft.com/office/powerpoint/2010/main" val="20338786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Gender identity is all about how you think about yourself. It’s about how you internally interpret the chemistry that composes you (e.g., hormone levels). As you know it, do you think you ft better into the societal role of “woman” or “man,” or does neither ring particularly true for you? Tat is, do you have aspects of your identity that align with elements from both? Or do you consider your gender to fall outside of the gender norms completely? </a:t>
            </a:r>
            <a:r>
              <a:rPr lang="en-GB" dirty="0" err="1"/>
              <a:t>Te</a:t>
            </a:r>
            <a:r>
              <a:rPr lang="en-GB" dirty="0"/>
              <a:t> answer is your gender identity. It has been accepted that we form our gender identities around the age of three and that </a:t>
            </a:r>
            <a:r>
              <a:rPr lang="en-GB" dirty="0" err="1"/>
              <a:t>afer</a:t>
            </a:r>
            <a:r>
              <a:rPr lang="en-GB" dirty="0"/>
              <a:t> that age, it is incredibly difficult to change them. Formation of identity is affected by hormones and environment just as much as it is by biological sex. </a:t>
            </a:r>
            <a:r>
              <a:rPr lang="en-GB" dirty="0" err="1"/>
              <a:t>Ofentimes</a:t>
            </a:r>
            <a:r>
              <a:rPr lang="en-GB" dirty="0"/>
              <a:t>, problems arise when someone is assigned a gender based on their 3 Last Edited March 27, 2015 sex at birth that doesn’t align with how they come to identify.</a:t>
            </a:r>
            <a:endParaRPr lang="en-US" dirty="0"/>
          </a:p>
        </p:txBody>
      </p:sp>
      <p:sp>
        <p:nvSpPr>
          <p:cNvPr id="4" name="Slide Number Placeholder 3"/>
          <p:cNvSpPr>
            <a:spLocks noGrp="1"/>
          </p:cNvSpPr>
          <p:nvPr>
            <p:ph type="sldNum" sz="quarter" idx="5"/>
          </p:nvPr>
        </p:nvSpPr>
        <p:spPr/>
        <p:txBody>
          <a:bodyPr/>
          <a:lstStyle/>
          <a:p>
            <a:pPr>
              <a:defRPr/>
            </a:pPr>
            <a:fld id="{6BA4E245-DE64-4BBF-BBB6-1C4C1CB41AFB}" type="slidenum">
              <a:rPr lang="en-US" smtClean="0"/>
              <a:pPr>
                <a:defRPr/>
              </a:pPr>
              <a:t>8</a:t>
            </a:fld>
            <a:endParaRPr lang="en-US" dirty="0"/>
          </a:p>
        </p:txBody>
      </p:sp>
    </p:spTree>
    <p:extLst>
      <p:ext uri="{BB962C8B-B14F-4D97-AF65-F5344CB8AC3E}">
        <p14:creationId xmlns:p14="http://schemas.microsoft.com/office/powerpoint/2010/main" val="11812374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KS are thought of as genotypically male due to the presence of their Y chromosome and testes development. </a:t>
            </a:r>
          </a:p>
          <a:p>
            <a:pPr marL="0" indent="0">
              <a:buNone/>
            </a:pPr>
            <a:r>
              <a:rPr lang="en-GB" b="1" dirty="0"/>
              <a:t>Patient-reported identity</a:t>
            </a:r>
            <a:endParaRPr lang="en-GB" dirty="0"/>
          </a:p>
          <a:p>
            <a:pPr lvl="0"/>
            <a:r>
              <a:rPr lang="en-GB" dirty="0"/>
              <a:t>Around half of individuals with KS identify fully as male</a:t>
            </a:r>
          </a:p>
          <a:p>
            <a:pPr lvl="0"/>
            <a:r>
              <a:rPr lang="en-GB" dirty="0"/>
              <a:t>A substantial minority identify as:</a:t>
            </a:r>
          </a:p>
          <a:p>
            <a:pPr lvl="1"/>
            <a:r>
              <a:rPr lang="en-GB" dirty="0"/>
              <a:t>Female</a:t>
            </a:r>
          </a:p>
          <a:p>
            <a:pPr lvl="1"/>
            <a:r>
              <a:rPr lang="en-GB" dirty="0"/>
              <a:t>Non-binary or intersex</a:t>
            </a:r>
          </a:p>
          <a:p>
            <a:pPr lvl="1"/>
            <a:r>
              <a:rPr lang="en-GB" dirty="0"/>
              <a:t>Undecided or fluid over time</a:t>
            </a:r>
          </a:p>
          <a:p>
            <a:r>
              <a:rPr lang="en-US" dirty="0"/>
              <a:t>BUT </a:t>
            </a:r>
          </a:p>
          <a:p>
            <a:endParaRPr lang="en-US" dirty="0"/>
          </a:p>
          <a:p>
            <a:r>
              <a:rPr lang="en-US" dirty="0"/>
              <a:t>Delayed/poor development of secondary sexual characteristics especially at puberty (</a:t>
            </a:r>
            <a:r>
              <a:rPr lang="en-US" dirty="0" err="1"/>
              <a:t>gynaecomastia</a:t>
            </a:r>
            <a:r>
              <a:rPr lang="en-US" dirty="0"/>
              <a:t>, sparse body hair)</a:t>
            </a:r>
          </a:p>
          <a:p>
            <a:r>
              <a:rPr lang="en-US" dirty="0"/>
              <a:t>Psychological impact of having an extra ‘female’ chromosome</a:t>
            </a:r>
          </a:p>
          <a:p>
            <a:r>
              <a:rPr lang="en-US" dirty="0"/>
              <a:t>In utero exposure to less androgens</a:t>
            </a:r>
          </a:p>
          <a:p>
            <a:pPr lvl="0"/>
            <a:r>
              <a:rPr lang="en-GB" dirty="0"/>
              <a:t>Not all KS individuals enjoy living as the sex assigned at birth</a:t>
            </a:r>
          </a:p>
          <a:p>
            <a:pPr lvl="0"/>
            <a:r>
              <a:rPr lang="en-GB" dirty="0"/>
              <a:t>This does </a:t>
            </a:r>
            <a:r>
              <a:rPr lang="en-GB" b="1" dirty="0"/>
              <a:t>not always equate to gender dysphoria</a:t>
            </a:r>
            <a:r>
              <a:rPr lang="en-GB" dirty="0"/>
              <a:t>, but reflects a spectrum of experience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We are not saying gender diversity is universal in KS — but it is sufficiently prevalent that it should be routinely considered in clinical care.</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9674FD0-2709-5340-802E-2D683DA12412}" type="slidenum">
              <a:rPr lang="en-US" smtClean="0"/>
              <a:t>9</a:t>
            </a:fld>
            <a:endParaRPr lang="en-US"/>
          </a:p>
        </p:txBody>
      </p:sp>
    </p:spTree>
    <p:extLst>
      <p:ext uri="{BB962C8B-B14F-4D97-AF65-F5344CB8AC3E}">
        <p14:creationId xmlns:p14="http://schemas.microsoft.com/office/powerpoint/2010/main" val="24994867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Why this matters. Gender identity intersects directly with:</a:t>
            </a:r>
          </a:p>
          <a:p>
            <a:pPr lvl="0"/>
            <a:r>
              <a:rPr lang="en-GB" dirty="0"/>
              <a:t>Body image. Many report a disconnect between:</a:t>
            </a:r>
          </a:p>
          <a:p>
            <a:pPr lvl="1"/>
            <a:r>
              <a:rPr lang="en-GB" dirty="0"/>
              <a:t>Physical characteristics</a:t>
            </a:r>
          </a:p>
          <a:p>
            <a:pPr lvl="1"/>
            <a:r>
              <a:rPr lang="en-GB" dirty="0"/>
              <a:t>Internal sense of gender</a:t>
            </a:r>
          </a:p>
          <a:p>
            <a:pPr lvl="0"/>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Mental health - </a:t>
            </a:r>
            <a:r>
              <a:rPr lang="en-US" dirty="0"/>
              <a:t>Transgender individuals have been shown to have greater rates of anxiety (Millet 2016), depression (Witcomb 2018) and suicidality (</a:t>
            </a:r>
            <a:r>
              <a:rPr lang="en-US" dirty="0" err="1"/>
              <a:t>Maguen</a:t>
            </a:r>
            <a:r>
              <a:rPr lang="en-US" dirty="0"/>
              <a:t> 2010). KS patients themselves have an increased prevalence of mental health issues (Bojesen 2006).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lvl="0"/>
            <a:endParaRPr lang="en-GB" dirty="0"/>
          </a:p>
          <a:p>
            <a:r>
              <a:rPr lang="en-GB" dirty="0"/>
              <a:t>Decisions about hormone therapy. </a:t>
            </a:r>
            <a:r>
              <a:rPr lang="en-GB" sz="1200" b="1" kern="1200" dirty="0">
                <a:solidFill>
                  <a:schemeClr val="tx1"/>
                </a:solidFill>
                <a:effectLst/>
                <a:latin typeface="+mn-lt"/>
                <a:ea typeface="+mn-ea"/>
                <a:cs typeface="+mn-cs"/>
              </a:rPr>
              <a:t>Hormone therapy</a:t>
            </a: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Testosterone replacement therapy (TRT) is standard for hypogonadism</a:t>
            </a:r>
          </a:p>
          <a:p>
            <a:pPr lvl="0"/>
            <a:r>
              <a:rPr lang="en-GB" sz="1200" kern="1200" dirty="0">
                <a:solidFill>
                  <a:schemeClr val="tx1"/>
                </a:solidFill>
                <a:effectLst/>
                <a:latin typeface="+mn-lt"/>
                <a:ea typeface="+mn-ea"/>
                <a:cs typeface="+mn-cs"/>
              </a:rPr>
              <a:t>However:</a:t>
            </a:r>
          </a:p>
          <a:p>
            <a:pPr lvl="1"/>
            <a:r>
              <a:rPr lang="en-GB" sz="1200" kern="1200" dirty="0">
                <a:solidFill>
                  <a:schemeClr val="tx1"/>
                </a:solidFill>
                <a:effectLst/>
                <a:latin typeface="+mn-lt"/>
                <a:ea typeface="+mn-ea"/>
                <a:cs typeface="+mn-cs"/>
              </a:rPr>
              <a:t>Not all patients on TRT identify as male</a:t>
            </a:r>
          </a:p>
          <a:p>
            <a:pPr lvl="1"/>
            <a:r>
              <a:rPr lang="en-GB" sz="1200" kern="1200" dirty="0">
                <a:solidFill>
                  <a:schemeClr val="tx1"/>
                </a:solidFill>
                <a:effectLst/>
                <a:latin typeface="+mn-lt"/>
                <a:ea typeface="+mn-ea"/>
                <a:cs typeface="+mn-cs"/>
              </a:rPr>
              <a:t>TRT may </a:t>
            </a:r>
            <a:r>
              <a:rPr lang="en-GB" sz="1200" b="1" kern="1200" dirty="0">
                <a:solidFill>
                  <a:schemeClr val="tx1"/>
                </a:solidFill>
                <a:effectLst/>
                <a:latin typeface="+mn-lt"/>
                <a:ea typeface="+mn-ea"/>
                <a:cs typeface="+mn-cs"/>
              </a:rPr>
              <a:t>exacerbate gender questioning</a:t>
            </a:r>
            <a:r>
              <a:rPr lang="en-GB" sz="1200" kern="1200" dirty="0">
                <a:solidFill>
                  <a:schemeClr val="tx1"/>
                </a:solidFill>
                <a:effectLst/>
                <a:latin typeface="+mn-lt"/>
                <a:ea typeface="+mn-ea"/>
                <a:cs typeface="+mn-cs"/>
              </a:rPr>
              <a:t> for some</a:t>
            </a:r>
          </a:p>
          <a:p>
            <a:pPr lvl="1"/>
            <a:r>
              <a:rPr lang="en-GB" sz="1200" kern="1200" dirty="0">
                <a:solidFill>
                  <a:schemeClr val="tx1"/>
                </a:solidFill>
                <a:effectLst/>
                <a:latin typeface="+mn-lt"/>
                <a:ea typeface="+mn-ea"/>
                <a:cs typeface="+mn-cs"/>
              </a:rPr>
              <a:t>A minority prefer or seek </a:t>
            </a:r>
            <a:r>
              <a:rPr lang="en-GB" sz="1200" kern="1200" dirty="0" err="1">
                <a:solidFill>
                  <a:schemeClr val="tx1"/>
                </a:solidFill>
                <a:effectLst/>
                <a:latin typeface="+mn-lt"/>
                <a:ea typeface="+mn-ea"/>
                <a:cs typeface="+mn-cs"/>
              </a:rPr>
              <a:t>estrogen</a:t>
            </a:r>
            <a:r>
              <a:rPr lang="en-GB" sz="1200" kern="1200" dirty="0">
                <a:solidFill>
                  <a:schemeClr val="tx1"/>
                </a:solidFill>
                <a:effectLst/>
                <a:latin typeface="+mn-lt"/>
                <a:ea typeface="+mn-ea"/>
                <a:cs typeface="+mn-cs"/>
              </a:rPr>
              <a:t> instead</a:t>
            </a:r>
          </a:p>
          <a:p>
            <a:pPr lvl="0"/>
            <a:endParaRPr lang="en-GB" dirty="0"/>
          </a:p>
          <a:p>
            <a:r>
              <a:rPr lang="en-US" dirty="0"/>
              <a:t>Increasing research into the potential genetic basis of GD </a:t>
            </a:r>
            <a:r>
              <a:rPr lang="en-US" dirty="0">
                <a:sym typeface="Wingdings" pitchFamily="2" charset="2"/>
              </a:rPr>
              <a:t></a:t>
            </a:r>
            <a:r>
              <a:rPr lang="en-US" dirty="0"/>
              <a:t> variations in </a:t>
            </a:r>
            <a:r>
              <a:rPr lang="en-US" dirty="0" err="1"/>
              <a:t>oestrogen</a:t>
            </a:r>
            <a:r>
              <a:rPr lang="en-US" dirty="0"/>
              <a:t> receptor, </a:t>
            </a:r>
            <a:r>
              <a:rPr lang="en-US" dirty="0" err="1"/>
              <a:t>oestrogen</a:t>
            </a:r>
            <a:r>
              <a:rPr lang="en-US" dirty="0"/>
              <a:t> receptor coactivators &amp; androgen receptor have been reported in trans individuals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About 1% of trans individuals also have KS </a:t>
            </a:r>
            <a:r>
              <a:rPr lang="en-US" sz="1000" dirty="0"/>
              <a:t>(Liang 2022) </a:t>
            </a:r>
          </a:p>
          <a:p>
            <a:endParaRPr lang="en-US" dirty="0"/>
          </a:p>
        </p:txBody>
      </p:sp>
      <p:sp>
        <p:nvSpPr>
          <p:cNvPr id="4" name="Slide Number Placeholder 3"/>
          <p:cNvSpPr>
            <a:spLocks noGrp="1"/>
          </p:cNvSpPr>
          <p:nvPr>
            <p:ph type="sldNum" sz="quarter" idx="5"/>
          </p:nvPr>
        </p:nvSpPr>
        <p:spPr/>
        <p:txBody>
          <a:bodyPr/>
          <a:lstStyle/>
          <a:p>
            <a:fld id="{09674FD0-2709-5340-802E-2D683DA12412}" type="slidenum">
              <a:rPr lang="en-US" smtClean="0"/>
              <a:t>10</a:t>
            </a:fld>
            <a:endParaRPr lang="en-US"/>
          </a:p>
        </p:txBody>
      </p:sp>
    </p:spTree>
    <p:extLst>
      <p:ext uri="{BB962C8B-B14F-4D97-AF65-F5344CB8AC3E}">
        <p14:creationId xmlns:p14="http://schemas.microsoft.com/office/powerpoint/2010/main" val="1409526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68458-206F-3FE9-497F-579865FCCD4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44745FFB-501D-F2AB-8018-E540F90965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6342C076-CB61-6ECF-E0FF-129E5D8C1A56}"/>
              </a:ext>
            </a:extLst>
          </p:cNvPr>
          <p:cNvSpPr>
            <a:spLocks noGrp="1"/>
          </p:cNvSpPr>
          <p:nvPr>
            <p:ph type="dt" sz="half" idx="10"/>
          </p:nvPr>
        </p:nvSpPr>
        <p:spPr/>
        <p:txBody>
          <a:bodyPr/>
          <a:lstStyle/>
          <a:p>
            <a:fld id="{696FEAC1-3CD2-1146-AEB5-4D3A527669BD}" type="datetimeFigureOut">
              <a:rPr lang="en-US" smtClean="0"/>
              <a:t>1/22/26</a:t>
            </a:fld>
            <a:endParaRPr lang="en-US"/>
          </a:p>
        </p:txBody>
      </p:sp>
      <p:sp>
        <p:nvSpPr>
          <p:cNvPr id="5" name="Footer Placeholder 4">
            <a:extLst>
              <a:ext uri="{FF2B5EF4-FFF2-40B4-BE49-F238E27FC236}">
                <a16:creationId xmlns:a16="http://schemas.microsoft.com/office/drawing/2014/main" id="{3BD260DC-F35B-A061-822D-D3F6EC9623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F812C2-C6CB-0735-BD67-48DC02EED4CA}"/>
              </a:ext>
            </a:extLst>
          </p:cNvPr>
          <p:cNvSpPr>
            <a:spLocks noGrp="1"/>
          </p:cNvSpPr>
          <p:nvPr>
            <p:ph type="sldNum" sz="quarter" idx="12"/>
          </p:nvPr>
        </p:nvSpPr>
        <p:spPr/>
        <p:txBody>
          <a:bodyPr/>
          <a:lstStyle/>
          <a:p>
            <a:fld id="{4349593B-0953-A644-9D57-B1098DAC0B73}" type="slidenum">
              <a:rPr lang="en-US" smtClean="0"/>
              <a:t>‹#›</a:t>
            </a:fld>
            <a:endParaRPr lang="en-US"/>
          </a:p>
        </p:txBody>
      </p:sp>
    </p:spTree>
    <p:extLst>
      <p:ext uri="{BB962C8B-B14F-4D97-AF65-F5344CB8AC3E}">
        <p14:creationId xmlns:p14="http://schemas.microsoft.com/office/powerpoint/2010/main" val="2113112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19C2B-0386-4C4E-2342-EC0A50C1EFD3}"/>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76CCA10-624F-E54B-EDF4-EC8E102160E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B85B459-EA63-E8C7-FE75-5C8C0C4CBA3E}"/>
              </a:ext>
            </a:extLst>
          </p:cNvPr>
          <p:cNvSpPr>
            <a:spLocks noGrp="1"/>
          </p:cNvSpPr>
          <p:nvPr>
            <p:ph type="dt" sz="half" idx="10"/>
          </p:nvPr>
        </p:nvSpPr>
        <p:spPr/>
        <p:txBody>
          <a:bodyPr/>
          <a:lstStyle/>
          <a:p>
            <a:fld id="{696FEAC1-3CD2-1146-AEB5-4D3A527669BD}" type="datetimeFigureOut">
              <a:rPr lang="en-US" smtClean="0"/>
              <a:t>1/22/26</a:t>
            </a:fld>
            <a:endParaRPr lang="en-US"/>
          </a:p>
        </p:txBody>
      </p:sp>
      <p:sp>
        <p:nvSpPr>
          <p:cNvPr id="5" name="Footer Placeholder 4">
            <a:extLst>
              <a:ext uri="{FF2B5EF4-FFF2-40B4-BE49-F238E27FC236}">
                <a16:creationId xmlns:a16="http://schemas.microsoft.com/office/drawing/2014/main" id="{116DD211-B433-57C9-125D-65F48639B0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6EF777-36A5-1FEA-E8B9-2DDCEA4BDEBD}"/>
              </a:ext>
            </a:extLst>
          </p:cNvPr>
          <p:cNvSpPr>
            <a:spLocks noGrp="1"/>
          </p:cNvSpPr>
          <p:nvPr>
            <p:ph type="sldNum" sz="quarter" idx="12"/>
          </p:nvPr>
        </p:nvSpPr>
        <p:spPr/>
        <p:txBody>
          <a:bodyPr/>
          <a:lstStyle/>
          <a:p>
            <a:fld id="{4349593B-0953-A644-9D57-B1098DAC0B73}" type="slidenum">
              <a:rPr lang="en-US" smtClean="0"/>
              <a:t>‹#›</a:t>
            </a:fld>
            <a:endParaRPr lang="en-US"/>
          </a:p>
        </p:txBody>
      </p:sp>
    </p:spTree>
    <p:extLst>
      <p:ext uri="{BB962C8B-B14F-4D97-AF65-F5344CB8AC3E}">
        <p14:creationId xmlns:p14="http://schemas.microsoft.com/office/powerpoint/2010/main" val="3495071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BFD1E6-73C1-172E-C910-AD6F8223266D}"/>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D815280-4A8E-8D44-0445-43FA6C79F10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A969086-241F-DE46-3BDA-7F2E7983C0FD}"/>
              </a:ext>
            </a:extLst>
          </p:cNvPr>
          <p:cNvSpPr>
            <a:spLocks noGrp="1"/>
          </p:cNvSpPr>
          <p:nvPr>
            <p:ph type="dt" sz="half" idx="10"/>
          </p:nvPr>
        </p:nvSpPr>
        <p:spPr/>
        <p:txBody>
          <a:bodyPr/>
          <a:lstStyle/>
          <a:p>
            <a:fld id="{696FEAC1-3CD2-1146-AEB5-4D3A527669BD}" type="datetimeFigureOut">
              <a:rPr lang="en-US" smtClean="0"/>
              <a:t>1/22/26</a:t>
            </a:fld>
            <a:endParaRPr lang="en-US"/>
          </a:p>
        </p:txBody>
      </p:sp>
      <p:sp>
        <p:nvSpPr>
          <p:cNvPr id="5" name="Footer Placeholder 4">
            <a:extLst>
              <a:ext uri="{FF2B5EF4-FFF2-40B4-BE49-F238E27FC236}">
                <a16:creationId xmlns:a16="http://schemas.microsoft.com/office/drawing/2014/main" id="{B8BE356E-B49E-3C13-F0EA-F2EFA89AA1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454F62-AAFA-17D0-F996-A68DEBD750C5}"/>
              </a:ext>
            </a:extLst>
          </p:cNvPr>
          <p:cNvSpPr>
            <a:spLocks noGrp="1"/>
          </p:cNvSpPr>
          <p:nvPr>
            <p:ph type="sldNum" sz="quarter" idx="12"/>
          </p:nvPr>
        </p:nvSpPr>
        <p:spPr/>
        <p:txBody>
          <a:bodyPr/>
          <a:lstStyle/>
          <a:p>
            <a:fld id="{4349593B-0953-A644-9D57-B1098DAC0B73}" type="slidenum">
              <a:rPr lang="en-US" smtClean="0"/>
              <a:t>‹#›</a:t>
            </a:fld>
            <a:endParaRPr lang="en-US"/>
          </a:p>
        </p:txBody>
      </p:sp>
    </p:spTree>
    <p:extLst>
      <p:ext uri="{BB962C8B-B14F-4D97-AF65-F5344CB8AC3E}">
        <p14:creationId xmlns:p14="http://schemas.microsoft.com/office/powerpoint/2010/main" val="826631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2F68B-5EB4-C645-24C1-E7551294D51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18B2E53-864E-1800-8657-F5F4EED4F73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2921B92-8DAE-CBF5-8533-CB5F4D02245A}"/>
              </a:ext>
            </a:extLst>
          </p:cNvPr>
          <p:cNvSpPr>
            <a:spLocks noGrp="1"/>
          </p:cNvSpPr>
          <p:nvPr>
            <p:ph type="dt" sz="half" idx="10"/>
          </p:nvPr>
        </p:nvSpPr>
        <p:spPr/>
        <p:txBody>
          <a:bodyPr/>
          <a:lstStyle/>
          <a:p>
            <a:fld id="{696FEAC1-3CD2-1146-AEB5-4D3A527669BD}" type="datetimeFigureOut">
              <a:rPr lang="en-US" smtClean="0"/>
              <a:t>1/22/26</a:t>
            </a:fld>
            <a:endParaRPr lang="en-US"/>
          </a:p>
        </p:txBody>
      </p:sp>
      <p:sp>
        <p:nvSpPr>
          <p:cNvPr id="5" name="Footer Placeholder 4">
            <a:extLst>
              <a:ext uri="{FF2B5EF4-FFF2-40B4-BE49-F238E27FC236}">
                <a16:creationId xmlns:a16="http://schemas.microsoft.com/office/drawing/2014/main" id="{BB5626FB-C5DB-B931-F286-830B25E540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5770FD-02CD-42BA-3A3F-086425942DA5}"/>
              </a:ext>
            </a:extLst>
          </p:cNvPr>
          <p:cNvSpPr>
            <a:spLocks noGrp="1"/>
          </p:cNvSpPr>
          <p:nvPr>
            <p:ph type="sldNum" sz="quarter" idx="12"/>
          </p:nvPr>
        </p:nvSpPr>
        <p:spPr/>
        <p:txBody>
          <a:bodyPr/>
          <a:lstStyle/>
          <a:p>
            <a:fld id="{4349593B-0953-A644-9D57-B1098DAC0B73}" type="slidenum">
              <a:rPr lang="en-US" smtClean="0"/>
              <a:t>‹#›</a:t>
            </a:fld>
            <a:endParaRPr lang="en-US"/>
          </a:p>
        </p:txBody>
      </p:sp>
    </p:spTree>
    <p:extLst>
      <p:ext uri="{BB962C8B-B14F-4D97-AF65-F5344CB8AC3E}">
        <p14:creationId xmlns:p14="http://schemas.microsoft.com/office/powerpoint/2010/main" val="2373695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33354-4613-A80F-5EE8-2B6EB15F6A8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0FC8DBB1-FE52-515D-9CB4-452637C3F6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079EED0-C404-1643-CAA9-B79B783C68F6}"/>
              </a:ext>
            </a:extLst>
          </p:cNvPr>
          <p:cNvSpPr>
            <a:spLocks noGrp="1"/>
          </p:cNvSpPr>
          <p:nvPr>
            <p:ph type="dt" sz="half" idx="10"/>
          </p:nvPr>
        </p:nvSpPr>
        <p:spPr/>
        <p:txBody>
          <a:bodyPr/>
          <a:lstStyle/>
          <a:p>
            <a:fld id="{696FEAC1-3CD2-1146-AEB5-4D3A527669BD}" type="datetimeFigureOut">
              <a:rPr lang="en-US" smtClean="0"/>
              <a:t>1/22/26</a:t>
            </a:fld>
            <a:endParaRPr lang="en-US"/>
          </a:p>
        </p:txBody>
      </p:sp>
      <p:sp>
        <p:nvSpPr>
          <p:cNvPr id="5" name="Footer Placeholder 4">
            <a:extLst>
              <a:ext uri="{FF2B5EF4-FFF2-40B4-BE49-F238E27FC236}">
                <a16:creationId xmlns:a16="http://schemas.microsoft.com/office/drawing/2014/main" id="{CFC7CAC9-B107-19AE-C47A-249085D638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4247B9-66F9-2338-4525-101AE4083F1F}"/>
              </a:ext>
            </a:extLst>
          </p:cNvPr>
          <p:cNvSpPr>
            <a:spLocks noGrp="1"/>
          </p:cNvSpPr>
          <p:nvPr>
            <p:ph type="sldNum" sz="quarter" idx="12"/>
          </p:nvPr>
        </p:nvSpPr>
        <p:spPr/>
        <p:txBody>
          <a:bodyPr/>
          <a:lstStyle/>
          <a:p>
            <a:fld id="{4349593B-0953-A644-9D57-B1098DAC0B73}" type="slidenum">
              <a:rPr lang="en-US" smtClean="0"/>
              <a:t>‹#›</a:t>
            </a:fld>
            <a:endParaRPr lang="en-US"/>
          </a:p>
        </p:txBody>
      </p:sp>
    </p:spTree>
    <p:extLst>
      <p:ext uri="{BB962C8B-B14F-4D97-AF65-F5344CB8AC3E}">
        <p14:creationId xmlns:p14="http://schemas.microsoft.com/office/powerpoint/2010/main" val="2084363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7AB0E-50A3-FA59-385E-DFBB7BA3589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7CF4E46-D32A-643F-4900-D85D875FBD8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7A6CFB0A-39D5-06D2-DEAC-E0CA13FBD36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12633C50-514E-0E90-7CFB-FECF33B16982}"/>
              </a:ext>
            </a:extLst>
          </p:cNvPr>
          <p:cNvSpPr>
            <a:spLocks noGrp="1"/>
          </p:cNvSpPr>
          <p:nvPr>
            <p:ph type="dt" sz="half" idx="10"/>
          </p:nvPr>
        </p:nvSpPr>
        <p:spPr/>
        <p:txBody>
          <a:bodyPr/>
          <a:lstStyle/>
          <a:p>
            <a:fld id="{696FEAC1-3CD2-1146-AEB5-4D3A527669BD}" type="datetimeFigureOut">
              <a:rPr lang="en-US" smtClean="0"/>
              <a:t>1/22/26</a:t>
            </a:fld>
            <a:endParaRPr lang="en-US"/>
          </a:p>
        </p:txBody>
      </p:sp>
      <p:sp>
        <p:nvSpPr>
          <p:cNvPr id="6" name="Footer Placeholder 5">
            <a:extLst>
              <a:ext uri="{FF2B5EF4-FFF2-40B4-BE49-F238E27FC236}">
                <a16:creationId xmlns:a16="http://schemas.microsoft.com/office/drawing/2014/main" id="{95AC24F8-E33E-2921-02A1-21FD35A853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470832-C60E-3797-742F-5976D8B067F6}"/>
              </a:ext>
            </a:extLst>
          </p:cNvPr>
          <p:cNvSpPr>
            <a:spLocks noGrp="1"/>
          </p:cNvSpPr>
          <p:nvPr>
            <p:ph type="sldNum" sz="quarter" idx="12"/>
          </p:nvPr>
        </p:nvSpPr>
        <p:spPr/>
        <p:txBody>
          <a:bodyPr/>
          <a:lstStyle/>
          <a:p>
            <a:fld id="{4349593B-0953-A644-9D57-B1098DAC0B73}" type="slidenum">
              <a:rPr lang="en-US" smtClean="0"/>
              <a:t>‹#›</a:t>
            </a:fld>
            <a:endParaRPr lang="en-US"/>
          </a:p>
        </p:txBody>
      </p:sp>
    </p:spTree>
    <p:extLst>
      <p:ext uri="{BB962C8B-B14F-4D97-AF65-F5344CB8AC3E}">
        <p14:creationId xmlns:p14="http://schemas.microsoft.com/office/powerpoint/2010/main" val="353542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25840-35F2-2F93-389A-A30045DB3999}"/>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206B388-0BDD-9175-9E94-F789F096A0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8BF105BA-9073-3922-6C1E-20452516EAB0}"/>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D319EB0A-C719-FAB1-2084-95ABA02052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D28C228-9EAD-0786-317B-EF21CA87E7C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3002AA4A-19C4-1442-2DB9-C4C38F0D8F61}"/>
              </a:ext>
            </a:extLst>
          </p:cNvPr>
          <p:cNvSpPr>
            <a:spLocks noGrp="1"/>
          </p:cNvSpPr>
          <p:nvPr>
            <p:ph type="dt" sz="half" idx="10"/>
          </p:nvPr>
        </p:nvSpPr>
        <p:spPr/>
        <p:txBody>
          <a:bodyPr/>
          <a:lstStyle/>
          <a:p>
            <a:fld id="{696FEAC1-3CD2-1146-AEB5-4D3A527669BD}" type="datetimeFigureOut">
              <a:rPr lang="en-US" smtClean="0"/>
              <a:t>1/22/26</a:t>
            </a:fld>
            <a:endParaRPr lang="en-US"/>
          </a:p>
        </p:txBody>
      </p:sp>
      <p:sp>
        <p:nvSpPr>
          <p:cNvPr id="8" name="Footer Placeholder 7">
            <a:extLst>
              <a:ext uri="{FF2B5EF4-FFF2-40B4-BE49-F238E27FC236}">
                <a16:creationId xmlns:a16="http://schemas.microsoft.com/office/drawing/2014/main" id="{A0BFD8DC-CA90-C386-222B-EB1CC68D664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008F814-B4C1-A679-7053-955EA29F676F}"/>
              </a:ext>
            </a:extLst>
          </p:cNvPr>
          <p:cNvSpPr>
            <a:spLocks noGrp="1"/>
          </p:cNvSpPr>
          <p:nvPr>
            <p:ph type="sldNum" sz="quarter" idx="12"/>
          </p:nvPr>
        </p:nvSpPr>
        <p:spPr/>
        <p:txBody>
          <a:bodyPr/>
          <a:lstStyle/>
          <a:p>
            <a:fld id="{4349593B-0953-A644-9D57-B1098DAC0B73}" type="slidenum">
              <a:rPr lang="en-US" smtClean="0"/>
              <a:t>‹#›</a:t>
            </a:fld>
            <a:endParaRPr lang="en-US"/>
          </a:p>
        </p:txBody>
      </p:sp>
    </p:spTree>
    <p:extLst>
      <p:ext uri="{BB962C8B-B14F-4D97-AF65-F5344CB8AC3E}">
        <p14:creationId xmlns:p14="http://schemas.microsoft.com/office/powerpoint/2010/main" val="1931761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776C1-6E71-5473-DBC0-62EEBEBB1D00}"/>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809A81B6-3240-FF31-17FD-EA9F68B5921C}"/>
              </a:ext>
            </a:extLst>
          </p:cNvPr>
          <p:cNvSpPr>
            <a:spLocks noGrp="1"/>
          </p:cNvSpPr>
          <p:nvPr>
            <p:ph type="dt" sz="half" idx="10"/>
          </p:nvPr>
        </p:nvSpPr>
        <p:spPr/>
        <p:txBody>
          <a:bodyPr/>
          <a:lstStyle/>
          <a:p>
            <a:fld id="{696FEAC1-3CD2-1146-AEB5-4D3A527669BD}" type="datetimeFigureOut">
              <a:rPr lang="en-US" smtClean="0"/>
              <a:t>1/22/26</a:t>
            </a:fld>
            <a:endParaRPr lang="en-US"/>
          </a:p>
        </p:txBody>
      </p:sp>
      <p:sp>
        <p:nvSpPr>
          <p:cNvPr id="4" name="Footer Placeholder 3">
            <a:extLst>
              <a:ext uri="{FF2B5EF4-FFF2-40B4-BE49-F238E27FC236}">
                <a16:creationId xmlns:a16="http://schemas.microsoft.com/office/drawing/2014/main" id="{E2385CA3-E39A-4E5B-056E-E687803967E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C35824A-BBF2-1EE8-1EA7-34C306F91342}"/>
              </a:ext>
            </a:extLst>
          </p:cNvPr>
          <p:cNvSpPr>
            <a:spLocks noGrp="1"/>
          </p:cNvSpPr>
          <p:nvPr>
            <p:ph type="sldNum" sz="quarter" idx="12"/>
          </p:nvPr>
        </p:nvSpPr>
        <p:spPr/>
        <p:txBody>
          <a:bodyPr/>
          <a:lstStyle/>
          <a:p>
            <a:fld id="{4349593B-0953-A644-9D57-B1098DAC0B73}" type="slidenum">
              <a:rPr lang="en-US" smtClean="0"/>
              <a:t>‹#›</a:t>
            </a:fld>
            <a:endParaRPr lang="en-US"/>
          </a:p>
        </p:txBody>
      </p:sp>
    </p:spTree>
    <p:extLst>
      <p:ext uri="{BB962C8B-B14F-4D97-AF65-F5344CB8AC3E}">
        <p14:creationId xmlns:p14="http://schemas.microsoft.com/office/powerpoint/2010/main" val="3166020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836A3E-2E28-A1A6-6C1E-F59BB83072D1}"/>
              </a:ext>
            </a:extLst>
          </p:cNvPr>
          <p:cNvSpPr>
            <a:spLocks noGrp="1"/>
          </p:cNvSpPr>
          <p:nvPr>
            <p:ph type="dt" sz="half" idx="10"/>
          </p:nvPr>
        </p:nvSpPr>
        <p:spPr/>
        <p:txBody>
          <a:bodyPr/>
          <a:lstStyle/>
          <a:p>
            <a:fld id="{696FEAC1-3CD2-1146-AEB5-4D3A527669BD}" type="datetimeFigureOut">
              <a:rPr lang="en-US" smtClean="0"/>
              <a:t>1/22/26</a:t>
            </a:fld>
            <a:endParaRPr lang="en-US"/>
          </a:p>
        </p:txBody>
      </p:sp>
      <p:sp>
        <p:nvSpPr>
          <p:cNvPr id="3" name="Footer Placeholder 2">
            <a:extLst>
              <a:ext uri="{FF2B5EF4-FFF2-40B4-BE49-F238E27FC236}">
                <a16:creationId xmlns:a16="http://schemas.microsoft.com/office/drawing/2014/main" id="{DF7A5687-4A86-72E6-F7D7-EF9C73FE88D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FE498D7-F516-460F-697E-BEDD3165DC99}"/>
              </a:ext>
            </a:extLst>
          </p:cNvPr>
          <p:cNvSpPr>
            <a:spLocks noGrp="1"/>
          </p:cNvSpPr>
          <p:nvPr>
            <p:ph type="sldNum" sz="quarter" idx="12"/>
          </p:nvPr>
        </p:nvSpPr>
        <p:spPr/>
        <p:txBody>
          <a:bodyPr/>
          <a:lstStyle/>
          <a:p>
            <a:fld id="{4349593B-0953-A644-9D57-B1098DAC0B73}" type="slidenum">
              <a:rPr lang="en-US" smtClean="0"/>
              <a:t>‹#›</a:t>
            </a:fld>
            <a:endParaRPr lang="en-US"/>
          </a:p>
        </p:txBody>
      </p:sp>
    </p:spTree>
    <p:extLst>
      <p:ext uri="{BB962C8B-B14F-4D97-AF65-F5344CB8AC3E}">
        <p14:creationId xmlns:p14="http://schemas.microsoft.com/office/powerpoint/2010/main" val="352329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4F2A4-C5FB-BCAF-9218-7A9838D26C3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2E08F089-BA35-8777-ECB1-BF3C68432C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BF081C5F-5C76-13D6-EA0E-DAD86193BD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8B317AB-B5CE-ADFF-1B2A-3B73A67B304D}"/>
              </a:ext>
            </a:extLst>
          </p:cNvPr>
          <p:cNvSpPr>
            <a:spLocks noGrp="1"/>
          </p:cNvSpPr>
          <p:nvPr>
            <p:ph type="dt" sz="half" idx="10"/>
          </p:nvPr>
        </p:nvSpPr>
        <p:spPr/>
        <p:txBody>
          <a:bodyPr/>
          <a:lstStyle/>
          <a:p>
            <a:fld id="{696FEAC1-3CD2-1146-AEB5-4D3A527669BD}" type="datetimeFigureOut">
              <a:rPr lang="en-US" smtClean="0"/>
              <a:t>1/22/26</a:t>
            </a:fld>
            <a:endParaRPr lang="en-US"/>
          </a:p>
        </p:txBody>
      </p:sp>
      <p:sp>
        <p:nvSpPr>
          <p:cNvPr id="6" name="Footer Placeholder 5">
            <a:extLst>
              <a:ext uri="{FF2B5EF4-FFF2-40B4-BE49-F238E27FC236}">
                <a16:creationId xmlns:a16="http://schemas.microsoft.com/office/drawing/2014/main" id="{0422545B-9AB3-D664-46DF-A8CCF0B582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EB377A-3ABB-60ED-C75C-42C5E19A7A71}"/>
              </a:ext>
            </a:extLst>
          </p:cNvPr>
          <p:cNvSpPr>
            <a:spLocks noGrp="1"/>
          </p:cNvSpPr>
          <p:nvPr>
            <p:ph type="sldNum" sz="quarter" idx="12"/>
          </p:nvPr>
        </p:nvSpPr>
        <p:spPr/>
        <p:txBody>
          <a:bodyPr/>
          <a:lstStyle/>
          <a:p>
            <a:fld id="{4349593B-0953-A644-9D57-B1098DAC0B73}" type="slidenum">
              <a:rPr lang="en-US" smtClean="0"/>
              <a:t>‹#›</a:t>
            </a:fld>
            <a:endParaRPr lang="en-US"/>
          </a:p>
        </p:txBody>
      </p:sp>
    </p:spTree>
    <p:extLst>
      <p:ext uri="{BB962C8B-B14F-4D97-AF65-F5344CB8AC3E}">
        <p14:creationId xmlns:p14="http://schemas.microsoft.com/office/powerpoint/2010/main" val="3024229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FC675-9B9B-0658-34E7-E1E24DFDDE8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157A7F48-BE54-54A2-DBAB-993C3921D3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a:extLst>
              <a:ext uri="{FF2B5EF4-FFF2-40B4-BE49-F238E27FC236}">
                <a16:creationId xmlns:a16="http://schemas.microsoft.com/office/drawing/2014/main" id="{392791B3-ADB5-4AED-4F4B-46C361E0A4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459E853-19C6-35E1-6E38-D1523F4B8CE7}"/>
              </a:ext>
            </a:extLst>
          </p:cNvPr>
          <p:cNvSpPr>
            <a:spLocks noGrp="1"/>
          </p:cNvSpPr>
          <p:nvPr>
            <p:ph type="dt" sz="half" idx="10"/>
          </p:nvPr>
        </p:nvSpPr>
        <p:spPr/>
        <p:txBody>
          <a:bodyPr/>
          <a:lstStyle/>
          <a:p>
            <a:fld id="{696FEAC1-3CD2-1146-AEB5-4D3A527669BD}" type="datetimeFigureOut">
              <a:rPr lang="en-US" smtClean="0"/>
              <a:t>1/22/26</a:t>
            </a:fld>
            <a:endParaRPr lang="en-US"/>
          </a:p>
        </p:txBody>
      </p:sp>
      <p:sp>
        <p:nvSpPr>
          <p:cNvPr id="6" name="Footer Placeholder 5">
            <a:extLst>
              <a:ext uri="{FF2B5EF4-FFF2-40B4-BE49-F238E27FC236}">
                <a16:creationId xmlns:a16="http://schemas.microsoft.com/office/drawing/2014/main" id="{AEB2886C-0BD9-B9F9-D8BE-AEC493B694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92CF2D-F95E-9176-768A-2A2841754B27}"/>
              </a:ext>
            </a:extLst>
          </p:cNvPr>
          <p:cNvSpPr>
            <a:spLocks noGrp="1"/>
          </p:cNvSpPr>
          <p:nvPr>
            <p:ph type="sldNum" sz="quarter" idx="12"/>
          </p:nvPr>
        </p:nvSpPr>
        <p:spPr/>
        <p:txBody>
          <a:bodyPr/>
          <a:lstStyle/>
          <a:p>
            <a:fld id="{4349593B-0953-A644-9D57-B1098DAC0B73}" type="slidenum">
              <a:rPr lang="en-US" smtClean="0"/>
              <a:t>‹#›</a:t>
            </a:fld>
            <a:endParaRPr lang="en-US"/>
          </a:p>
        </p:txBody>
      </p:sp>
    </p:spTree>
    <p:extLst>
      <p:ext uri="{BB962C8B-B14F-4D97-AF65-F5344CB8AC3E}">
        <p14:creationId xmlns:p14="http://schemas.microsoft.com/office/powerpoint/2010/main" val="3700270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B32390-59E3-345A-05B5-51A798EAA7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1104E25-5384-7861-9150-5562684635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8989DED-DBF6-D8B2-140B-A879A95F3A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6FEAC1-3CD2-1146-AEB5-4D3A527669BD}" type="datetimeFigureOut">
              <a:rPr lang="en-US" smtClean="0"/>
              <a:t>1/22/26</a:t>
            </a:fld>
            <a:endParaRPr lang="en-US"/>
          </a:p>
        </p:txBody>
      </p:sp>
      <p:sp>
        <p:nvSpPr>
          <p:cNvPr id="5" name="Footer Placeholder 4">
            <a:extLst>
              <a:ext uri="{FF2B5EF4-FFF2-40B4-BE49-F238E27FC236}">
                <a16:creationId xmlns:a16="http://schemas.microsoft.com/office/drawing/2014/main" id="{753D3470-7B8D-DF4D-EFC7-EC3FA5049A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884AB94-9CAE-74B8-B6A7-1C32698187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49593B-0953-A644-9D57-B1098DAC0B73}" type="slidenum">
              <a:rPr lang="en-US" smtClean="0"/>
              <a:t>‹#›</a:t>
            </a:fld>
            <a:endParaRPr lang="en-US"/>
          </a:p>
        </p:txBody>
      </p:sp>
    </p:spTree>
    <p:extLst>
      <p:ext uri="{BB962C8B-B14F-4D97-AF65-F5344CB8AC3E}">
        <p14:creationId xmlns:p14="http://schemas.microsoft.com/office/powerpoint/2010/main" val="16435497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13767" y="1309615"/>
            <a:ext cx="7772400" cy="2557847"/>
          </a:xfrm>
        </p:spPr>
        <p:txBody>
          <a:bodyPr/>
          <a:lstStyle/>
          <a:p>
            <a:pPr>
              <a:defRPr/>
            </a:pPr>
            <a:r>
              <a:rPr lang="en-GB" sz="3200" dirty="0"/>
              <a:t>Beyond XXY: Exploring Gender Identity in Klinefelter Syndrome</a:t>
            </a:r>
            <a:endParaRPr lang="en-US" sz="3200" dirty="0"/>
          </a:p>
        </p:txBody>
      </p:sp>
      <p:sp>
        <p:nvSpPr>
          <p:cNvPr id="3" name="Subtitle 2"/>
          <p:cNvSpPr>
            <a:spLocks noGrp="1"/>
          </p:cNvSpPr>
          <p:nvPr>
            <p:ph type="subTitle" idx="1"/>
          </p:nvPr>
        </p:nvSpPr>
        <p:spPr>
          <a:xfrm>
            <a:off x="1623141" y="5424415"/>
            <a:ext cx="4472860" cy="914400"/>
          </a:xfrm>
        </p:spPr>
        <p:txBody>
          <a:bodyPr rtlCol="0">
            <a:noAutofit/>
          </a:bodyPr>
          <a:lstStyle/>
          <a:p>
            <a:pPr fontAlgn="auto">
              <a:buFont typeface="Arial" pitchFamily="34" charset="0"/>
              <a:buNone/>
              <a:defRPr/>
            </a:pPr>
            <a:r>
              <a:rPr lang="en-US" sz="1400" dirty="0"/>
              <a:t>Professor Tet Yap</a:t>
            </a:r>
          </a:p>
          <a:p>
            <a:pPr fontAlgn="auto">
              <a:buFont typeface="Arial" pitchFamily="34" charset="0"/>
              <a:buNone/>
              <a:defRPr/>
            </a:pPr>
            <a:r>
              <a:rPr lang="en-US" sz="1400" dirty="0"/>
              <a:t>Professor of Urology Kings College London &amp; Guys &amp; St Thomas Hospital, London</a:t>
            </a:r>
          </a:p>
          <a:p>
            <a:pPr fontAlgn="auto">
              <a:buFont typeface="Arial" pitchFamily="34" charset="0"/>
              <a:buNone/>
              <a:defRPr/>
            </a:pPr>
            <a:r>
              <a:rPr lang="en-US" sz="1400" dirty="0"/>
              <a:t>Lead, THE KLINEFELTER MULTIDISCIPLINARY CLINICS, UK </a:t>
            </a:r>
            <a:endParaRPr lang="en-US" sz="1000" dirty="0"/>
          </a:p>
        </p:txBody>
      </p:sp>
      <p:pic>
        <p:nvPicPr>
          <p:cNvPr id="4" name="Picture 3"/>
          <p:cNvPicPr>
            <a:picLocks noChangeAspect="1"/>
          </p:cNvPicPr>
          <p:nvPr/>
        </p:nvPicPr>
        <p:blipFill>
          <a:blip r:embed="rId3"/>
          <a:stretch>
            <a:fillRect/>
          </a:stretch>
        </p:blipFill>
        <p:spPr>
          <a:xfrm>
            <a:off x="2057074" y="148316"/>
            <a:ext cx="769125" cy="998863"/>
          </a:xfrm>
          <a:prstGeom prst="rect">
            <a:avLst/>
          </a:prstGeom>
        </p:spPr>
      </p:pic>
      <p:pic>
        <p:nvPicPr>
          <p:cNvPr id="5" name="Picture 4"/>
          <p:cNvPicPr>
            <a:picLocks noChangeAspect="1"/>
          </p:cNvPicPr>
          <p:nvPr/>
        </p:nvPicPr>
        <p:blipFill>
          <a:blip r:embed="rId4"/>
          <a:stretch>
            <a:fillRect/>
          </a:stretch>
        </p:blipFill>
        <p:spPr>
          <a:xfrm>
            <a:off x="1079985" y="178260"/>
            <a:ext cx="854927" cy="854927"/>
          </a:xfrm>
          <a:prstGeom prst="rect">
            <a:avLst/>
          </a:prstGeom>
        </p:spPr>
      </p:pic>
      <p:pic>
        <p:nvPicPr>
          <p:cNvPr id="7" name="Picture 6">
            <a:extLst>
              <a:ext uri="{FF2B5EF4-FFF2-40B4-BE49-F238E27FC236}">
                <a16:creationId xmlns:a16="http://schemas.microsoft.com/office/drawing/2014/main" id="{844061CC-483C-A045-80C2-F9448E78CF8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506" y="73325"/>
            <a:ext cx="1012479" cy="1236290"/>
          </a:xfrm>
          <a:prstGeom prst="rect">
            <a:avLst/>
          </a:prstGeom>
        </p:spPr>
      </p:pic>
      <p:pic>
        <p:nvPicPr>
          <p:cNvPr id="8" name="Picture 7">
            <a:extLst>
              <a:ext uri="{FF2B5EF4-FFF2-40B4-BE49-F238E27FC236}">
                <a16:creationId xmlns:a16="http://schemas.microsoft.com/office/drawing/2014/main" id="{D6C6ED7F-020A-E779-72E8-7A67F8D3623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98220" y="101798"/>
            <a:ext cx="2930071" cy="1260991"/>
          </a:xfrm>
          <a:prstGeom prst="rect">
            <a:avLst/>
          </a:prstGeom>
        </p:spPr>
      </p:pic>
      <p:sp>
        <p:nvSpPr>
          <p:cNvPr id="6" name="Subtitle 2">
            <a:extLst>
              <a:ext uri="{FF2B5EF4-FFF2-40B4-BE49-F238E27FC236}">
                <a16:creationId xmlns:a16="http://schemas.microsoft.com/office/drawing/2014/main" id="{11038FD6-DE2F-5F1B-B54C-65474B067B5B}"/>
              </a:ext>
            </a:extLst>
          </p:cNvPr>
          <p:cNvSpPr txBox="1">
            <a:spLocks/>
          </p:cNvSpPr>
          <p:nvPr/>
        </p:nvSpPr>
        <p:spPr>
          <a:xfrm>
            <a:off x="6392512" y="5424415"/>
            <a:ext cx="4472860" cy="9144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defRPr/>
            </a:pPr>
            <a:r>
              <a:rPr lang="en-US" sz="1400" dirty="0"/>
              <a:t>Dr Alice Cotton</a:t>
            </a:r>
          </a:p>
          <a:p>
            <a:pPr>
              <a:defRPr/>
            </a:pPr>
            <a:r>
              <a:rPr lang="en-US" sz="1400" dirty="0"/>
              <a:t>Chief Nurse Researcher, THE KLINEFELTER MULTIDISCIPLINARY CLINICS, UK </a:t>
            </a:r>
            <a:endParaRPr lang="en-US" sz="1000" dirty="0"/>
          </a:p>
        </p:txBody>
      </p:sp>
      <p:pic>
        <p:nvPicPr>
          <p:cNvPr id="10" name="Picture 9">
            <a:extLst>
              <a:ext uri="{FF2B5EF4-FFF2-40B4-BE49-F238E27FC236}">
                <a16:creationId xmlns:a16="http://schemas.microsoft.com/office/drawing/2014/main" id="{255115FE-3DA1-3507-41A8-1C4DDA1D3728}"/>
              </a:ext>
            </a:extLst>
          </p:cNvPr>
          <p:cNvPicPr>
            <a:picLocks noChangeAspect="1"/>
          </p:cNvPicPr>
          <p:nvPr/>
        </p:nvPicPr>
        <p:blipFill>
          <a:blip r:embed="rId7"/>
          <a:stretch>
            <a:fillRect/>
          </a:stretch>
        </p:blipFill>
        <p:spPr>
          <a:xfrm>
            <a:off x="4603750" y="187530"/>
            <a:ext cx="2984500" cy="11176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05EEF7-881B-8BEB-B614-ECAEC84C32DC}"/>
              </a:ext>
            </a:extLst>
          </p:cNvPr>
          <p:cNvSpPr>
            <a:spLocks noGrp="1"/>
          </p:cNvSpPr>
          <p:nvPr>
            <p:ph type="title"/>
          </p:nvPr>
        </p:nvSpPr>
        <p:spPr>
          <a:xfrm>
            <a:off x="686834" y="1153572"/>
            <a:ext cx="3200400" cy="4461163"/>
          </a:xfrm>
        </p:spPr>
        <p:txBody>
          <a:bodyPr>
            <a:normAutofit/>
          </a:bodyPr>
          <a:lstStyle/>
          <a:p>
            <a:r>
              <a:rPr lang="en-US">
                <a:solidFill>
                  <a:srgbClr val="FFFFFF"/>
                </a:solidFill>
              </a:rPr>
              <a:t>Why this matters</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1" name="Content Placeholder 2">
            <a:extLst>
              <a:ext uri="{FF2B5EF4-FFF2-40B4-BE49-F238E27FC236}">
                <a16:creationId xmlns:a16="http://schemas.microsoft.com/office/drawing/2014/main" id="{DD9111D6-6BCB-0979-8945-2F7928FD2B22}"/>
              </a:ext>
            </a:extLst>
          </p:cNvPr>
          <p:cNvSpPr>
            <a:spLocks noGrp="1"/>
          </p:cNvSpPr>
          <p:nvPr>
            <p:ph idx="1"/>
          </p:nvPr>
        </p:nvSpPr>
        <p:spPr>
          <a:xfrm>
            <a:off x="4447308" y="591344"/>
            <a:ext cx="6906491" cy="5585619"/>
          </a:xfrm>
        </p:spPr>
        <p:txBody>
          <a:bodyPr anchor="ctr">
            <a:normAutofit/>
          </a:bodyPr>
          <a:lstStyle/>
          <a:p>
            <a:pPr lvl="0"/>
            <a:r>
              <a:rPr lang="en-GB" dirty="0"/>
              <a:t>Body image</a:t>
            </a:r>
          </a:p>
          <a:p>
            <a:pPr lvl="0"/>
            <a:r>
              <a:rPr lang="en-GB" dirty="0"/>
              <a:t>Mental health</a:t>
            </a:r>
          </a:p>
          <a:p>
            <a:pPr lvl="0"/>
            <a:r>
              <a:rPr lang="en-GB" dirty="0"/>
              <a:t>Decisions about hormone therapy</a:t>
            </a:r>
          </a:p>
          <a:p>
            <a:pPr lvl="1"/>
            <a:r>
              <a:rPr lang="en-GB" dirty="0"/>
              <a:t>Testosterone may exacerbate gender incongruence for some</a:t>
            </a:r>
          </a:p>
          <a:p>
            <a:pPr lvl="1"/>
            <a:r>
              <a:rPr lang="en-GB" dirty="0"/>
              <a:t>A minority prefer or seek </a:t>
            </a:r>
            <a:r>
              <a:rPr lang="en-GB" dirty="0" err="1"/>
              <a:t>estrogen</a:t>
            </a:r>
            <a:r>
              <a:rPr lang="en-GB" dirty="0"/>
              <a:t> instead</a:t>
            </a:r>
          </a:p>
        </p:txBody>
      </p:sp>
      <p:pic>
        <p:nvPicPr>
          <p:cNvPr id="4" name="Picture 3">
            <a:extLst>
              <a:ext uri="{FF2B5EF4-FFF2-40B4-BE49-F238E27FC236}">
                <a16:creationId xmlns:a16="http://schemas.microsoft.com/office/drawing/2014/main" id="{ACC13A6D-3F49-163C-F950-4591DE93E018}"/>
              </a:ext>
            </a:extLst>
          </p:cNvPr>
          <p:cNvPicPr>
            <a:picLocks noChangeAspect="1"/>
          </p:cNvPicPr>
          <p:nvPr/>
        </p:nvPicPr>
        <p:blipFill>
          <a:blip r:embed="rId3"/>
          <a:stretch>
            <a:fillRect/>
          </a:stretch>
        </p:blipFill>
        <p:spPr>
          <a:xfrm>
            <a:off x="9872690" y="323057"/>
            <a:ext cx="2013324" cy="753926"/>
          </a:xfrm>
          <a:prstGeom prst="rect">
            <a:avLst/>
          </a:prstGeom>
        </p:spPr>
      </p:pic>
      <p:sp>
        <p:nvSpPr>
          <p:cNvPr id="5" name="TextBox 4">
            <a:extLst>
              <a:ext uri="{FF2B5EF4-FFF2-40B4-BE49-F238E27FC236}">
                <a16:creationId xmlns:a16="http://schemas.microsoft.com/office/drawing/2014/main" id="{0603DDB8-D56A-4E91-3EC7-2DBFA9D19A01}"/>
              </a:ext>
            </a:extLst>
          </p:cNvPr>
          <p:cNvSpPr txBox="1"/>
          <p:nvPr/>
        </p:nvSpPr>
        <p:spPr>
          <a:xfrm>
            <a:off x="4447308" y="5069541"/>
            <a:ext cx="6523140" cy="707886"/>
          </a:xfrm>
          <a:prstGeom prst="rect">
            <a:avLst/>
          </a:prstGeom>
          <a:noFill/>
        </p:spPr>
        <p:txBody>
          <a:bodyPr wrap="square">
            <a:spAutoFit/>
          </a:bodyPr>
          <a:lstStyle/>
          <a:p>
            <a:r>
              <a:rPr lang="en-US" sz="2000" b="1" dirty="0"/>
              <a:t>Support people more holistically, with screening and support for gender dysphoria right from diagnosis</a:t>
            </a:r>
          </a:p>
        </p:txBody>
      </p:sp>
    </p:spTree>
    <p:extLst>
      <p:ext uri="{BB962C8B-B14F-4D97-AF65-F5344CB8AC3E}">
        <p14:creationId xmlns:p14="http://schemas.microsoft.com/office/powerpoint/2010/main" val="595483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A5551-0E6B-CDFD-FB7F-4612BFE40A5F}"/>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id="{A651DBAB-FDB9-1B51-DC2A-1B5AF3A42BF1}"/>
              </a:ext>
            </a:extLst>
          </p:cNvPr>
          <p:cNvSpPr>
            <a:spLocks noGrp="1"/>
          </p:cNvSpPr>
          <p:nvPr>
            <p:ph idx="1"/>
          </p:nvPr>
        </p:nvSpPr>
        <p:spPr/>
        <p:txBody>
          <a:bodyPr/>
          <a:lstStyle/>
          <a:p>
            <a:r>
              <a:rPr lang="en-US" dirty="0"/>
              <a:t>N = 114</a:t>
            </a:r>
          </a:p>
          <a:p>
            <a:endParaRPr lang="en-US" dirty="0"/>
          </a:p>
          <a:p>
            <a:endParaRPr lang="en-US" dirty="0"/>
          </a:p>
          <a:p>
            <a:endParaRPr lang="en-US" dirty="0"/>
          </a:p>
          <a:p>
            <a:endParaRPr lang="en-US" dirty="0"/>
          </a:p>
          <a:p>
            <a:endParaRPr lang="en-US" dirty="0"/>
          </a:p>
        </p:txBody>
      </p:sp>
      <p:pic>
        <p:nvPicPr>
          <p:cNvPr id="9" name="Picture 8">
            <a:extLst>
              <a:ext uri="{FF2B5EF4-FFF2-40B4-BE49-F238E27FC236}">
                <a16:creationId xmlns:a16="http://schemas.microsoft.com/office/drawing/2014/main" id="{8D2D5EC6-97BD-4773-339B-E47BCE5590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4599" y="2133515"/>
            <a:ext cx="3225800" cy="3759200"/>
          </a:xfrm>
          <a:prstGeom prst="rect">
            <a:avLst/>
          </a:prstGeom>
        </p:spPr>
      </p:pic>
      <p:sp>
        <p:nvSpPr>
          <p:cNvPr id="10" name="TextBox 9">
            <a:extLst>
              <a:ext uri="{FF2B5EF4-FFF2-40B4-BE49-F238E27FC236}">
                <a16:creationId xmlns:a16="http://schemas.microsoft.com/office/drawing/2014/main" id="{623E24FC-563C-5843-AA0F-4B646E8B5B7D}"/>
              </a:ext>
            </a:extLst>
          </p:cNvPr>
          <p:cNvSpPr txBox="1"/>
          <p:nvPr/>
        </p:nvSpPr>
        <p:spPr>
          <a:xfrm>
            <a:off x="5968825" y="1941373"/>
            <a:ext cx="4290542" cy="4524315"/>
          </a:xfrm>
          <a:prstGeom prst="rect">
            <a:avLst/>
          </a:prstGeom>
          <a:noFill/>
        </p:spPr>
        <p:txBody>
          <a:bodyPr wrap="square" rtlCol="0">
            <a:spAutoFit/>
          </a:bodyPr>
          <a:lstStyle/>
          <a:p>
            <a:r>
              <a:rPr lang="en-US" b="1" dirty="0"/>
              <a:t>Only 55% of respondents identified fully with the male gender</a:t>
            </a:r>
          </a:p>
          <a:p>
            <a:endParaRPr lang="en-US" b="1" dirty="0"/>
          </a:p>
          <a:p>
            <a:r>
              <a:rPr lang="en-US" b="1" dirty="0"/>
              <a:t>90% are registered as male on their birth certificate</a:t>
            </a:r>
          </a:p>
          <a:p>
            <a:endParaRPr lang="en-US" b="1" dirty="0"/>
          </a:p>
          <a:p>
            <a:r>
              <a:rPr lang="en-US" b="1" dirty="0"/>
              <a:t>19% (22/114) reported that they did not enjoy living as the sex on their birth certificate</a:t>
            </a:r>
          </a:p>
          <a:p>
            <a:endParaRPr lang="en-US" b="1" dirty="0"/>
          </a:p>
          <a:p>
            <a:r>
              <a:rPr lang="en-US" b="1" dirty="0"/>
              <a:t>Mean average participant age was 55</a:t>
            </a:r>
          </a:p>
          <a:p>
            <a:endParaRPr lang="en-US" b="1" dirty="0"/>
          </a:p>
          <a:p>
            <a:r>
              <a:rPr lang="en-US" b="1" dirty="0"/>
              <a:t>Majority Caucasian</a:t>
            </a:r>
          </a:p>
          <a:p>
            <a:endParaRPr lang="en-US" b="1" dirty="0"/>
          </a:p>
          <a:p>
            <a:endParaRPr lang="en-US" dirty="0"/>
          </a:p>
          <a:p>
            <a:endParaRPr lang="en-US" dirty="0"/>
          </a:p>
        </p:txBody>
      </p:sp>
      <p:pic>
        <p:nvPicPr>
          <p:cNvPr id="4" name="Picture 3">
            <a:extLst>
              <a:ext uri="{FF2B5EF4-FFF2-40B4-BE49-F238E27FC236}">
                <a16:creationId xmlns:a16="http://schemas.microsoft.com/office/drawing/2014/main" id="{8BD3620A-A638-EC5F-AB20-8BA3E9B00A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4202" y="0"/>
            <a:ext cx="4992394" cy="1371600"/>
          </a:xfrm>
          <a:prstGeom prst="rect">
            <a:avLst/>
          </a:prstGeom>
        </p:spPr>
      </p:pic>
      <p:pic>
        <p:nvPicPr>
          <p:cNvPr id="5" name="Picture 4">
            <a:extLst>
              <a:ext uri="{FF2B5EF4-FFF2-40B4-BE49-F238E27FC236}">
                <a16:creationId xmlns:a16="http://schemas.microsoft.com/office/drawing/2014/main" id="{01B12573-09A8-6972-9FE3-728457F45AF9}"/>
              </a:ext>
            </a:extLst>
          </p:cNvPr>
          <p:cNvPicPr>
            <a:picLocks noChangeAspect="1"/>
          </p:cNvPicPr>
          <p:nvPr/>
        </p:nvPicPr>
        <p:blipFill>
          <a:blip r:embed="rId5"/>
          <a:stretch>
            <a:fillRect/>
          </a:stretch>
        </p:blipFill>
        <p:spPr>
          <a:xfrm>
            <a:off x="9872690" y="323057"/>
            <a:ext cx="2013324" cy="753926"/>
          </a:xfrm>
          <a:prstGeom prst="rect">
            <a:avLst/>
          </a:prstGeom>
        </p:spPr>
      </p:pic>
    </p:spTree>
    <p:extLst>
      <p:ext uri="{BB962C8B-B14F-4D97-AF65-F5344CB8AC3E}">
        <p14:creationId xmlns:p14="http://schemas.microsoft.com/office/powerpoint/2010/main" val="392782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0960F-4574-5498-2603-71AC5E2AC989}"/>
              </a:ext>
            </a:extLst>
          </p:cNvPr>
          <p:cNvSpPr>
            <a:spLocks noGrp="1"/>
          </p:cNvSpPr>
          <p:nvPr>
            <p:ph type="title"/>
          </p:nvPr>
        </p:nvSpPr>
        <p:spPr/>
        <p:txBody>
          <a:bodyPr/>
          <a:lstStyle/>
          <a:p>
            <a:r>
              <a:rPr lang="en-US" dirty="0"/>
              <a:t>RESEARCH </a:t>
            </a:r>
          </a:p>
        </p:txBody>
      </p:sp>
      <p:sp>
        <p:nvSpPr>
          <p:cNvPr id="3" name="Content Placeholder 2">
            <a:extLst>
              <a:ext uri="{FF2B5EF4-FFF2-40B4-BE49-F238E27FC236}">
                <a16:creationId xmlns:a16="http://schemas.microsoft.com/office/drawing/2014/main" id="{511FC18B-47EC-BE88-2C6F-FA81FCB18DA1}"/>
              </a:ext>
            </a:extLst>
          </p:cNvPr>
          <p:cNvSpPr>
            <a:spLocks noGrp="1"/>
          </p:cNvSpPr>
          <p:nvPr>
            <p:ph idx="1"/>
          </p:nvPr>
        </p:nvSpPr>
        <p:spPr>
          <a:xfrm>
            <a:off x="1981200" y="1409487"/>
            <a:ext cx="7620000" cy="4373563"/>
          </a:xfrm>
        </p:spPr>
        <p:txBody>
          <a:bodyPr/>
          <a:lstStyle/>
          <a:p>
            <a:endParaRPr lang="en-US" dirty="0"/>
          </a:p>
          <a:p>
            <a:r>
              <a:rPr lang="en-US" dirty="0"/>
              <a:t>55% felt that some of their physical characteristics did not match their gender</a:t>
            </a:r>
          </a:p>
          <a:p>
            <a:endParaRPr lang="en-US" dirty="0"/>
          </a:p>
        </p:txBody>
      </p:sp>
      <p:pic>
        <p:nvPicPr>
          <p:cNvPr id="5" name="Picture 4">
            <a:extLst>
              <a:ext uri="{FF2B5EF4-FFF2-40B4-BE49-F238E27FC236}">
                <a16:creationId xmlns:a16="http://schemas.microsoft.com/office/drawing/2014/main" id="{B2E3A234-7EEE-0553-9331-EA237722A9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8735" y="2975600"/>
            <a:ext cx="4636268" cy="3730001"/>
          </a:xfrm>
          <a:prstGeom prst="rect">
            <a:avLst/>
          </a:prstGeom>
        </p:spPr>
      </p:pic>
      <p:pic>
        <p:nvPicPr>
          <p:cNvPr id="7" name="Picture 6">
            <a:extLst>
              <a:ext uri="{FF2B5EF4-FFF2-40B4-BE49-F238E27FC236}">
                <a16:creationId xmlns:a16="http://schemas.microsoft.com/office/drawing/2014/main" id="{7F6A42F8-6A7F-FBFE-C7F1-5B544C9880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58074" y="5021591"/>
            <a:ext cx="3305451" cy="1524000"/>
          </a:xfrm>
          <a:prstGeom prst="rect">
            <a:avLst/>
          </a:prstGeom>
        </p:spPr>
      </p:pic>
      <p:pic>
        <p:nvPicPr>
          <p:cNvPr id="4" name="Picture 3">
            <a:extLst>
              <a:ext uri="{FF2B5EF4-FFF2-40B4-BE49-F238E27FC236}">
                <a16:creationId xmlns:a16="http://schemas.microsoft.com/office/drawing/2014/main" id="{24367F76-22D9-8542-FCEE-55A6EAF89648}"/>
              </a:ext>
            </a:extLst>
          </p:cNvPr>
          <p:cNvPicPr>
            <a:picLocks noChangeAspect="1"/>
          </p:cNvPicPr>
          <p:nvPr/>
        </p:nvPicPr>
        <p:blipFill>
          <a:blip r:embed="rId4"/>
          <a:stretch>
            <a:fillRect/>
          </a:stretch>
        </p:blipFill>
        <p:spPr>
          <a:xfrm>
            <a:off x="9872690" y="323057"/>
            <a:ext cx="2013324" cy="753926"/>
          </a:xfrm>
          <a:prstGeom prst="rect">
            <a:avLst/>
          </a:prstGeom>
        </p:spPr>
      </p:pic>
    </p:spTree>
    <p:extLst>
      <p:ext uri="{BB962C8B-B14F-4D97-AF65-F5344CB8AC3E}">
        <p14:creationId xmlns:p14="http://schemas.microsoft.com/office/powerpoint/2010/main" val="28926133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EDD76E-13C1-21FE-B2B9-814891B18DC0}"/>
              </a:ext>
            </a:extLst>
          </p:cNvPr>
          <p:cNvSpPr>
            <a:spLocks noGrp="1"/>
          </p:cNvSpPr>
          <p:nvPr>
            <p:ph idx="1"/>
          </p:nvPr>
        </p:nvSpPr>
        <p:spPr>
          <a:xfrm>
            <a:off x="564776" y="2299447"/>
            <a:ext cx="10878671" cy="4558554"/>
          </a:xfrm>
        </p:spPr>
        <p:txBody>
          <a:bodyPr>
            <a:normAutofit/>
          </a:bodyPr>
          <a:lstStyle/>
          <a:p>
            <a:r>
              <a:rPr lang="en-US" b="0" dirty="0"/>
              <a:t>5% of KS individuals shared experiences of being let down by the medical system, feeling mocked by clinicians because of their gender identity or that clinician understanding of KS was lacking</a:t>
            </a:r>
          </a:p>
          <a:p>
            <a:endParaRPr lang="en-US" b="0" dirty="0"/>
          </a:p>
          <a:p>
            <a:r>
              <a:rPr lang="en-US" b="0" dirty="0"/>
              <a:t>Participants reported frustration with </a:t>
            </a:r>
          </a:p>
          <a:p>
            <a:pPr marL="342900" indent="-342900">
              <a:buFontTx/>
              <a:buChar char="-"/>
            </a:pPr>
            <a:r>
              <a:rPr lang="en-US" b="0" dirty="0"/>
              <a:t>lack of knowledge of KS amongst healthcare professionals  </a:t>
            </a:r>
          </a:p>
          <a:p>
            <a:pPr marL="342900" indent="-342900">
              <a:buFontTx/>
              <a:buChar char="-"/>
            </a:pPr>
            <a:r>
              <a:rPr lang="en-US" b="0" dirty="0"/>
              <a:t>instances of being denied access to gender-related services on account of their KS diagnosis</a:t>
            </a:r>
          </a:p>
          <a:p>
            <a:endParaRPr lang="en-US" dirty="0"/>
          </a:p>
        </p:txBody>
      </p:sp>
      <p:pic>
        <p:nvPicPr>
          <p:cNvPr id="5" name="Picture 4">
            <a:extLst>
              <a:ext uri="{FF2B5EF4-FFF2-40B4-BE49-F238E27FC236}">
                <a16:creationId xmlns:a16="http://schemas.microsoft.com/office/drawing/2014/main" id="{3B0B62F8-7B55-A18E-3727-D118DC2631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268" y="323057"/>
            <a:ext cx="8197643" cy="1012902"/>
          </a:xfrm>
          <a:prstGeom prst="rect">
            <a:avLst/>
          </a:prstGeom>
        </p:spPr>
      </p:pic>
      <p:pic>
        <p:nvPicPr>
          <p:cNvPr id="2" name="Picture 1">
            <a:extLst>
              <a:ext uri="{FF2B5EF4-FFF2-40B4-BE49-F238E27FC236}">
                <a16:creationId xmlns:a16="http://schemas.microsoft.com/office/drawing/2014/main" id="{1AF6B85B-F096-CB2B-B04B-0FA232C6AF03}"/>
              </a:ext>
            </a:extLst>
          </p:cNvPr>
          <p:cNvPicPr>
            <a:picLocks noChangeAspect="1"/>
          </p:cNvPicPr>
          <p:nvPr/>
        </p:nvPicPr>
        <p:blipFill>
          <a:blip r:embed="rId4"/>
          <a:stretch>
            <a:fillRect/>
          </a:stretch>
        </p:blipFill>
        <p:spPr>
          <a:xfrm>
            <a:off x="9872690" y="323057"/>
            <a:ext cx="2013324" cy="753926"/>
          </a:xfrm>
          <a:prstGeom prst="rect">
            <a:avLst/>
          </a:prstGeom>
        </p:spPr>
      </p:pic>
    </p:spTree>
    <p:extLst>
      <p:ext uri="{BB962C8B-B14F-4D97-AF65-F5344CB8AC3E}">
        <p14:creationId xmlns:p14="http://schemas.microsoft.com/office/powerpoint/2010/main" val="6219540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DED324-D151-ECBA-E045-BC51148650A1}"/>
              </a:ext>
            </a:extLst>
          </p:cNvPr>
          <p:cNvSpPr>
            <a:spLocks noGrp="1"/>
          </p:cNvSpPr>
          <p:nvPr>
            <p:ph type="title"/>
          </p:nvPr>
        </p:nvSpPr>
        <p:spPr>
          <a:xfrm>
            <a:off x="838200" y="365125"/>
            <a:ext cx="10515600" cy="1325563"/>
          </a:xfrm>
        </p:spPr>
        <p:txBody>
          <a:bodyPr>
            <a:normAutofit/>
          </a:bodyPr>
          <a:lstStyle/>
          <a:p>
            <a:r>
              <a:rPr lang="en-US" sz="5400"/>
              <a:t>THE FUTURE</a:t>
            </a: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sX0" fmla="*/ 0 w 10853928"/>
              <a:gd name="csY0" fmla="*/ 0 h 18288"/>
              <a:gd name="csX1" fmla="*/ 461292 w 10853928"/>
              <a:gd name="csY1" fmla="*/ 0 h 18288"/>
              <a:gd name="csX2" fmla="*/ 1139662 w 10853928"/>
              <a:gd name="csY2" fmla="*/ 0 h 18288"/>
              <a:gd name="csX3" fmla="*/ 1926572 w 10853928"/>
              <a:gd name="csY3" fmla="*/ 0 h 18288"/>
              <a:gd name="csX4" fmla="*/ 2279325 w 10853928"/>
              <a:gd name="csY4" fmla="*/ 0 h 18288"/>
              <a:gd name="csX5" fmla="*/ 2632078 w 10853928"/>
              <a:gd name="csY5" fmla="*/ 0 h 18288"/>
              <a:gd name="csX6" fmla="*/ 3527527 w 10853928"/>
              <a:gd name="csY6" fmla="*/ 0 h 18288"/>
              <a:gd name="csX7" fmla="*/ 4205897 w 10853928"/>
              <a:gd name="csY7" fmla="*/ 0 h 18288"/>
              <a:gd name="csX8" fmla="*/ 4558650 w 10853928"/>
              <a:gd name="csY8" fmla="*/ 0 h 18288"/>
              <a:gd name="csX9" fmla="*/ 5237020 w 10853928"/>
              <a:gd name="csY9" fmla="*/ 0 h 18288"/>
              <a:gd name="csX10" fmla="*/ 6132469 w 10853928"/>
              <a:gd name="csY10" fmla="*/ 0 h 18288"/>
              <a:gd name="csX11" fmla="*/ 6702301 w 10853928"/>
              <a:gd name="csY11" fmla="*/ 0 h 18288"/>
              <a:gd name="csX12" fmla="*/ 7272132 w 10853928"/>
              <a:gd name="csY12" fmla="*/ 0 h 18288"/>
              <a:gd name="csX13" fmla="*/ 7950502 w 10853928"/>
              <a:gd name="csY13" fmla="*/ 0 h 18288"/>
              <a:gd name="csX14" fmla="*/ 8737412 w 10853928"/>
              <a:gd name="csY14" fmla="*/ 0 h 18288"/>
              <a:gd name="csX15" fmla="*/ 9524322 w 10853928"/>
              <a:gd name="csY15" fmla="*/ 0 h 18288"/>
              <a:gd name="csX16" fmla="*/ 10853928 w 10853928"/>
              <a:gd name="csY16" fmla="*/ 0 h 18288"/>
              <a:gd name="csX17" fmla="*/ 10853928 w 10853928"/>
              <a:gd name="csY17" fmla="*/ 18288 h 18288"/>
              <a:gd name="csX18" fmla="*/ 10392636 w 10853928"/>
              <a:gd name="csY18" fmla="*/ 18288 h 18288"/>
              <a:gd name="csX19" fmla="*/ 9497187 w 10853928"/>
              <a:gd name="csY19" fmla="*/ 18288 h 18288"/>
              <a:gd name="csX20" fmla="*/ 8818817 w 10853928"/>
              <a:gd name="csY20" fmla="*/ 18288 h 18288"/>
              <a:gd name="csX21" fmla="*/ 8466064 w 10853928"/>
              <a:gd name="csY21" fmla="*/ 18288 h 18288"/>
              <a:gd name="csX22" fmla="*/ 7787693 w 10853928"/>
              <a:gd name="csY22" fmla="*/ 18288 h 18288"/>
              <a:gd name="csX23" fmla="*/ 7217862 w 10853928"/>
              <a:gd name="csY23" fmla="*/ 18288 h 18288"/>
              <a:gd name="csX24" fmla="*/ 6648031 w 10853928"/>
              <a:gd name="csY24" fmla="*/ 18288 h 18288"/>
              <a:gd name="csX25" fmla="*/ 6078200 w 10853928"/>
              <a:gd name="csY25" fmla="*/ 18288 h 18288"/>
              <a:gd name="csX26" fmla="*/ 5508368 w 10853928"/>
              <a:gd name="csY26" fmla="*/ 18288 h 18288"/>
              <a:gd name="csX27" fmla="*/ 4721459 w 10853928"/>
              <a:gd name="csY27" fmla="*/ 18288 h 18288"/>
              <a:gd name="csX28" fmla="*/ 4043088 w 10853928"/>
              <a:gd name="csY28" fmla="*/ 18288 h 18288"/>
              <a:gd name="csX29" fmla="*/ 3690336 w 10853928"/>
              <a:gd name="csY29" fmla="*/ 18288 h 18288"/>
              <a:gd name="csX30" fmla="*/ 3120504 w 10853928"/>
              <a:gd name="csY30" fmla="*/ 18288 h 18288"/>
              <a:gd name="csX31" fmla="*/ 2333595 w 10853928"/>
              <a:gd name="csY31" fmla="*/ 18288 h 18288"/>
              <a:gd name="csX32" fmla="*/ 1872303 w 10853928"/>
              <a:gd name="csY32" fmla="*/ 18288 h 18288"/>
              <a:gd name="csX33" fmla="*/ 976854 w 10853928"/>
              <a:gd name="csY33" fmla="*/ 18288 h 18288"/>
              <a:gd name="csX34" fmla="*/ 0 w 10853928"/>
              <a:gd name="csY34" fmla="*/ 18288 h 18288"/>
              <a:gd name="csX35" fmla="*/ 0 w 10853928"/>
              <a:gd name="csY35"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328F8B8-F0BB-9D80-9698-C4841D257E7D}"/>
              </a:ext>
            </a:extLst>
          </p:cNvPr>
          <p:cNvSpPr>
            <a:spLocks noGrp="1"/>
          </p:cNvSpPr>
          <p:nvPr>
            <p:ph idx="1"/>
          </p:nvPr>
        </p:nvSpPr>
        <p:spPr>
          <a:xfrm>
            <a:off x="838200" y="1929384"/>
            <a:ext cx="10515600" cy="4251960"/>
          </a:xfrm>
        </p:spPr>
        <p:txBody>
          <a:bodyPr>
            <a:normAutofit/>
          </a:bodyPr>
          <a:lstStyle/>
          <a:p>
            <a:pPr marL="342900" indent="-342900"/>
            <a:r>
              <a:rPr lang="en-US" sz="2200" dirty="0"/>
              <a:t>Better understanding about gender identity, questioning and dysphoria people with KS </a:t>
            </a:r>
          </a:p>
          <a:p>
            <a:pPr marL="342900" indent="-342900"/>
            <a:r>
              <a:rPr lang="en-US" sz="2200" dirty="0"/>
              <a:t>Need to establish clear standards of care for gender support </a:t>
            </a:r>
            <a:r>
              <a:rPr lang="en-US" sz="2200" dirty="0">
                <a:sym typeface="Wingdings" pitchFamily="2" charset="2"/>
              </a:rPr>
              <a:t> difficult as KS itself undiagnosed in 70%</a:t>
            </a:r>
          </a:p>
          <a:p>
            <a:pPr marL="342900" indent="-342900"/>
            <a:r>
              <a:rPr lang="en-US" sz="2200" dirty="0"/>
              <a:t>Assessment tools to identify gender dysphoria</a:t>
            </a:r>
          </a:p>
          <a:p>
            <a:pPr marL="342900" indent="-342900"/>
            <a:r>
              <a:rPr lang="en-US" sz="2200" dirty="0"/>
              <a:t>Educational resources to support patients, families and clinicians</a:t>
            </a:r>
          </a:p>
          <a:p>
            <a:pPr marL="342900" indent="-342900"/>
            <a:r>
              <a:rPr lang="en-US" sz="2200" dirty="0"/>
              <a:t>Better services and referral pathways to support gender dysphoria in KS</a:t>
            </a:r>
          </a:p>
          <a:p>
            <a:pPr marL="342900" indent="-342900"/>
            <a:r>
              <a:rPr lang="en-US" sz="2200" dirty="0"/>
              <a:t>The role of testosterone therapy</a:t>
            </a:r>
          </a:p>
          <a:p>
            <a:pPr marL="342900" indent="-342900"/>
            <a:r>
              <a:rPr lang="en-US" sz="2200" dirty="0"/>
              <a:t>Clinicians should explore and address gender identity concerns amongst KS patients, to ensure that individualized treatment plan can be offered that suit their specific needs</a:t>
            </a:r>
          </a:p>
          <a:p>
            <a:endParaRPr lang="en-US" sz="2200" dirty="0"/>
          </a:p>
        </p:txBody>
      </p:sp>
      <p:pic>
        <p:nvPicPr>
          <p:cNvPr id="4" name="Picture 3">
            <a:extLst>
              <a:ext uri="{FF2B5EF4-FFF2-40B4-BE49-F238E27FC236}">
                <a16:creationId xmlns:a16="http://schemas.microsoft.com/office/drawing/2014/main" id="{05046B6B-5766-093A-893F-B85CE602D105}"/>
              </a:ext>
            </a:extLst>
          </p:cNvPr>
          <p:cNvPicPr>
            <a:picLocks noChangeAspect="1"/>
          </p:cNvPicPr>
          <p:nvPr/>
        </p:nvPicPr>
        <p:blipFill>
          <a:blip r:embed="rId3"/>
          <a:stretch>
            <a:fillRect/>
          </a:stretch>
        </p:blipFill>
        <p:spPr>
          <a:xfrm>
            <a:off x="9872690" y="323057"/>
            <a:ext cx="2013324" cy="753926"/>
          </a:xfrm>
          <a:prstGeom prst="rect">
            <a:avLst/>
          </a:prstGeom>
        </p:spPr>
      </p:pic>
    </p:spTree>
    <p:extLst>
      <p:ext uri="{BB962C8B-B14F-4D97-AF65-F5344CB8AC3E}">
        <p14:creationId xmlns:p14="http://schemas.microsoft.com/office/powerpoint/2010/main" val="2716616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713394-A361-5841-AF27-57FD0E76E6E7}"/>
              </a:ext>
            </a:extLst>
          </p:cNvPr>
          <p:cNvSpPr>
            <a:spLocks noGrp="1"/>
          </p:cNvSpPr>
          <p:nvPr>
            <p:ph idx="1"/>
          </p:nvPr>
        </p:nvSpPr>
        <p:spPr>
          <a:xfrm>
            <a:off x="4025900" y="3055938"/>
            <a:ext cx="7620000" cy="4373563"/>
          </a:xfrm>
        </p:spPr>
        <p:txBody>
          <a:bodyPr/>
          <a:lstStyle/>
          <a:p>
            <a:r>
              <a:rPr lang="en-US" dirty="0"/>
              <a:t>No conflicts of interest</a:t>
            </a:r>
          </a:p>
        </p:txBody>
      </p:sp>
      <p:sp>
        <p:nvSpPr>
          <p:cNvPr id="2" name="TextBox 1">
            <a:extLst>
              <a:ext uri="{FF2B5EF4-FFF2-40B4-BE49-F238E27FC236}">
                <a16:creationId xmlns:a16="http://schemas.microsoft.com/office/drawing/2014/main" id="{41185C61-44E6-A34F-9A71-5ADD8B01E72F}"/>
              </a:ext>
            </a:extLst>
          </p:cNvPr>
          <p:cNvSpPr txBox="1"/>
          <p:nvPr/>
        </p:nvSpPr>
        <p:spPr>
          <a:xfrm>
            <a:off x="1798236" y="468630"/>
            <a:ext cx="4634602" cy="523220"/>
          </a:xfrm>
          <a:prstGeom prst="rect">
            <a:avLst/>
          </a:prstGeom>
          <a:noFill/>
        </p:spPr>
        <p:txBody>
          <a:bodyPr wrap="none" rtlCol="0">
            <a:spAutoFit/>
          </a:bodyPr>
          <a:lstStyle/>
          <a:p>
            <a:r>
              <a:rPr lang="en-US" sz="2800" b="1" kern="0" dirty="0">
                <a:solidFill>
                  <a:srgbClr val="FF0000"/>
                </a:solidFill>
                <a:latin typeface="+mj-lt"/>
                <a:cs typeface="Arial" panose="020B0604020202020204" pitchFamily="34" charset="0"/>
              </a:rPr>
              <a:t>Conflict of Interest Disclosure</a:t>
            </a:r>
            <a:endParaRPr lang="en-US" sz="2800" dirty="0">
              <a:latin typeface="+mj-lt"/>
            </a:endParaRPr>
          </a:p>
        </p:txBody>
      </p:sp>
      <p:sp>
        <p:nvSpPr>
          <p:cNvPr id="4" name="TextBox 3">
            <a:extLst>
              <a:ext uri="{FF2B5EF4-FFF2-40B4-BE49-F238E27FC236}">
                <a16:creationId xmlns:a16="http://schemas.microsoft.com/office/drawing/2014/main" id="{E173DB40-2C35-1C46-B52C-D371917C4D08}"/>
              </a:ext>
            </a:extLst>
          </p:cNvPr>
          <p:cNvSpPr txBox="1"/>
          <p:nvPr/>
        </p:nvSpPr>
        <p:spPr>
          <a:xfrm>
            <a:off x="7374890" y="6286500"/>
            <a:ext cx="2497800" cy="400110"/>
          </a:xfrm>
          <a:prstGeom prst="rect">
            <a:avLst/>
          </a:prstGeom>
          <a:noFill/>
        </p:spPr>
        <p:txBody>
          <a:bodyPr wrap="none" rtlCol="0">
            <a:spAutoFit/>
          </a:bodyPr>
          <a:lstStyle/>
          <a:p>
            <a:r>
              <a:rPr lang="en-US" sz="1000" b="1" dirty="0"/>
              <a:t>GUYS ANDROLOGY DEPARTMENT &amp; </a:t>
            </a:r>
          </a:p>
          <a:p>
            <a:r>
              <a:rPr lang="en-US" sz="1000" b="1" dirty="0"/>
              <a:t>GUYS ANDROLOGY RESEARCH UNIT (GARU</a:t>
            </a:r>
            <a:r>
              <a:rPr lang="en-US" sz="1000" dirty="0"/>
              <a:t>)</a:t>
            </a:r>
          </a:p>
        </p:txBody>
      </p:sp>
      <p:pic>
        <p:nvPicPr>
          <p:cNvPr id="6" name="Picture 5">
            <a:extLst>
              <a:ext uri="{FF2B5EF4-FFF2-40B4-BE49-F238E27FC236}">
                <a16:creationId xmlns:a16="http://schemas.microsoft.com/office/drawing/2014/main" id="{C4698178-A144-F5DE-43CC-72AAFCB31C94}"/>
              </a:ext>
            </a:extLst>
          </p:cNvPr>
          <p:cNvPicPr>
            <a:picLocks noChangeAspect="1"/>
          </p:cNvPicPr>
          <p:nvPr/>
        </p:nvPicPr>
        <p:blipFill>
          <a:blip r:embed="rId2"/>
          <a:stretch>
            <a:fillRect/>
          </a:stretch>
        </p:blipFill>
        <p:spPr>
          <a:xfrm>
            <a:off x="9872690" y="323057"/>
            <a:ext cx="2013324" cy="753926"/>
          </a:xfrm>
          <a:prstGeom prst="rect">
            <a:avLst/>
          </a:prstGeom>
        </p:spPr>
      </p:pic>
    </p:spTree>
    <p:extLst>
      <p:ext uri="{BB962C8B-B14F-4D97-AF65-F5344CB8AC3E}">
        <p14:creationId xmlns:p14="http://schemas.microsoft.com/office/powerpoint/2010/main" val="3076795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6" name="Rectangle 1035">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3142B3-75AE-8238-E585-14B6D712BD08}"/>
              </a:ext>
            </a:extLst>
          </p:cNvPr>
          <p:cNvSpPr>
            <a:spLocks noGrp="1"/>
          </p:cNvSpPr>
          <p:nvPr>
            <p:ph type="title"/>
          </p:nvPr>
        </p:nvSpPr>
        <p:spPr>
          <a:xfrm>
            <a:off x="638881" y="457200"/>
            <a:ext cx="10909640" cy="1368614"/>
          </a:xfrm>
        </p:spPr>
        <p:txBody>
          <a:bodyPr vert="horz" lIns="91440" tIns="45720" rIns="91440" bIns="45720" rtlCol="0" anchor="ctr">
            <a:normAutofit/>
          </a:bodyPr>
          <a:lstStyle/>
          <a:p>
            <a:pPr algn="ctr"/>
            <a:r>
              <a:rPr lang="en-US" sz="6100" dirty="0"/>
              <a:t>The UK Klinefelter Syndrome Clinic</a:t>
            </a:r>
          </a:p>
        </p:txBody>
      </p:sp>
      <p:sp>
        <p:nvSpPr>
          <p:cNvPr id="1038"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sX0" fmla="*/ 0 w 3291840"/>
              <a:gd name="csY0" fmla="*/ 0 h 18288"/>
              <a:gd name="csX1" fmla="*/ 658368 w 3291840"/>
              <a:gd name="csY1" fmla="*/ 0 h 18288"/>
              <a:gd name="csX2" fmla="*/ 1283818 w 3291840"/>
              <a:gd name="csY2" fmla="*/ 0 h 18288"/>
              <a:gd name="csX3" fmla="*/ 1909267 w 3291840"/>
              <a:gd name="csY3" fmla="*/ 0 h 18288"/>
              <a:gd name="csX4" fmla="*/ 2633472 w 3291840"/>
              <a:gd name="csY4" fmla="*/ 0 h 18288"/>
              <a:gd name="csX5" fmla="*/ 3291840 w 3291840"/>
              <a:gd name="csY5" fmla="*/ 0 h 18288"/>
              <a:gd name="csX6" fmla="*/ 3291840 w 3291840"/>
              <a:gd name="csY6" fmla="*/ 18288 h 18288"/>
              <a:gd name="csX7" fmla="*/ 2633472 w 3291840"/>
              <a:gd name="csY7" fmla="*/ 18288 h 18288"/>
              <a:gd name="csX8" fmla="*/ 2073859 w 3291840"/>
              <a:gd name="csY8" fmla="*/ 18288 h 18288"/>
              <a:gd name="csX9" fmla="*/ 1448410 w 3291840"/>
              <a:gd name="csY9" fmla="*/ 18288 h 18288"/>
              <a:gd name="csX10" fmla="*/ 822960 w 3291840"/>
              <a:gd name="csY10" fmla="*/ 18288 h 18288"/>
              <a:gd name="csX11" fmla="*/ 0 w 3291840"/>
              <a:gd name="csY11" fmla="*/ 18288 h 18288"/>
              <a:gd name="csX12" fmla="*/ 0 w 329184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ospital's shot in the arm for housing">
            <a:extLst>
              <a:ext uri="{FF2B5EF4-FFF2-40B4-BE49-F238E27FC236}">
                <a16:creationId xmlns:a16="http://schemas.microsoft.com/office/drawing/2014/main" id="{4D6D0EED-5681-6D19-42A7-13533F1243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7" r="353" b="3"/>
          <a:stretch>
            <a:fillRect/>
          </a:stretch>
        </p:blipFill>
        <p:spPr bwMode="auto">
          <a:xfrm>
            <a:off x="437816" y="2642616"/>
            <a:ext cx="5378863" cy="3605784"/>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4">
            <a:extLst>
              <a:ext uri="{FF2B5EF4-FFF2-40B4-BE49-F238E27FC236}">
                <a16:creationId xmlns:a16="http://schemas.microsoft.com/office/drawing/2014/main" id="{1EC36966-7CA8-F24F-1622-D98699BE510C}"/>
              </a:ext>
            </a:extLst>
          </p:cNvPr>
          <p:cNvPicPr>
            <a:picLocks noGrp="1" noChangeAspect="1"/>
          </p:cNvPicPr>
          <p:nvPr>
            <p:ph idx="1"/>
          </p:nvPr>
        </p:nvPicPr>
        <p:blipFill>
          <a:blip r:embed="rId4"/>
          <a:srcRect l="8530" r="4951" b="1"/>
          <a:stretch>
            <a:fillRect/>
          </a:stretch>
        </p:blipFill>
        <p:spPr>
          <a:xfrm>
            <a:off x="6372290" y="2642616"/>
            <a:ext cx="5378827" cy="3605784"/>
          </a:xfrm>
          <a:prstGeom prst="rect">
            <a:avLst/>
          </a:prstGeom>
        </p:spPr>
      </p:pic>
    </p:spTree>
    <p:extLst>
      <p:ext uri="{BB962C8B-B14F-4D97-AF65-F5344CB8AC3E}">
        <p14:creationId xmlns:p14="http://schemas.microsoft.com/office/powerpoint/2010/main" val="2650696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79F33-08A2-CFCD-4527-7E097E43C5FD}"/>
              </a:ext>
            </a:extLst>
          </p:cNvPr>
          <p:cNvSpPr>
            <a:spLocks noGrp="1"/>
          </p:cNvSpPr>
          <p:nvPr>
            <p:ph type="title"/>
          </p:nvPr>
        </p:nvSpPr>
        <p:spPr/>
        <p:txBody>
          <a:bodyPr/>
          <a:lstStyle/>
          <a:p>
            <a:r>
              <a:rPr lang="en-US" dirty="0"/>
              <a:t>One-stop clinic</a:t>
            </a:r>
          </a:p>
        </p:txBody>
      </p:sp>
      <p:sp>
        <p:nvSpPr>
          <p:cNvPr id="3" name="Content Placeholder 2">
            <a:extLst>
              <a:ext uri="{FF2B5EF4-FFF2-40B4-BE49-F238E27FC236}">
                <a16:creationId xmlns:a16="http://schemas.microsoft.com/office/drawing/2014/main" id="{7869E361-5F6C-5D15-E22A-1D00CD1460F1}"/>
              </a:ext>
            </a:extLst>
          </p:cNvPr>
          <p:cNvSpPr>
            <a:spLocks noGrp="1"/>
          </p:cNvSpPr>
          <p:nvPr>
            <p:ph idx="1"/>
          </p:nvPr>
        </p:nvSpPr>
        <p:spPr>
          <a:xfrm>
            <a:off x="838200" y="1795644"/>
            <a:ext cx="10515600" cy="4351338"/>
          </a:xfrm>
        </p:spPr>
        <p:txBody>
          <a:bodyPr>
            <a:normAutofit fontScale="92500" lnSpcReduction="20000"/>
          </a:bodyPr>
          <a:lstStyle/>
          <a:p>
            <a:pPr marL="0" indent="0">
              <a:buNone/>
            </a:pPr>
            <a:r>
              <a:rPr lang="en-US" dirty="0"/>
              <a:t>Specialists in:</a:t>
            </a:r>
          </a:p>
          <a:p>
            <a:pPr lvl="1"/>
            <a:r>
              <a:rPr lang="en-US" dirty="0"/>
              <a:t>Genetics</a:t>
            </a:r>
          </a:p>
          <a:p>
            <a:pPr lvl="1"/>
            <a:r>
              <a:rPr lang="en-GB" dirty="0"/>
              <a:t>Endocrinology</a:t>
            </a:r>
          </a:p>
          <a:p>
            <a:pPr lvl="1"/>
            <a:r>
              <a:rPr lang="en-GB" dirty="0"/>
              <a:t>Urology</a:t>
            </a:r>
          </a:p>
          <a:p>
            <a:pPr lvl="1"/>
            <a:r>
              <a:rPr lang="en-GB" dirty="0"/>
              <a:t>Reproductive medicine</a:t>
            </a:r>
          </a:p>
          <a:p>
            <a:pPr lvl="1"/>
            <a:r>
              <a:rPr lang="en-GB" dirty="0"/>
              <a:t>Psychosexual medicine</a:t>
            </a:r>
          </a:p>
          <a:p>
            <a:pPr lvl="1"/>
            <a:r>
              <a:rPr lang="en-GB" dirty="0"/>
              <a:t>Radiology</a:t>
            </a:r>
          </a:p>
          <a:p>
            <a:pPr lvl="1"/>
            <a:r>
              <a:rPr lang="en-GB" dirty="0"/>
              <a:t>Adolescent psychology</a:t>
            </a:r>
          </a:p>
          <a:p>
            <a:pPr lvl="1"/>
            <a:r>
              <a:rPr lang="en-GB" dirty="0"/>
              <a:t>Neuro-disability</a:t>
            </a:r>
          </a:p>
          <a:p>
            <a:endParaRPr lang="en-US" dirty="0"/>
          </a:p>
          <a:p>
            <a:r>
              <a:rPr lang="en-US" dirty="0"/>
              <a:t>Individualized care plan</a:t>
            </a:r>
          </a:p>
          <a:p>
            <a:r>
              <a:rPr lang="en-US" dirty="0"/>
              <a:t>Support from the Klinefelter Syndrome Association (UK charity)</a:t>
            </a:r>
          </a:p>
        </p:txBody>
      </p:sp>
      <p:pic>
        <p:nvPicPr>
          <p:cNvPr id="7" name="Picture 6" descr="A group of people looking at the camera&#10;&#10;AI-generated content may be incorrect.">
            <a:extLst>
              <a:ext uri="{FF2B5EF4-FFF2-40B4-BE49-F238E27FC236}">
                <a16:creationId xmlns:a16="http://schemas.microsoft.com/office/drawing/2014/main" id="{9722AD1C-E69B-3712-42B6-D70AD4F9BFBC}"/>
              </a:ext>
            </a:extLst>
          </p:cNvPr>
          <p:cNvPicPr>
            <a:picLocks noChangeAspect="1"/>
          </p:cNvPicPr>
          <p:nvPr/>
        </p:nvPicPr>
        <p:blipFill>
          <a:blip r:embed="rId3"/>
          <a:stretch>
            <a:fillRect/>
          </a:stretch>
        </p:blipFill>
        <p:spPr>
          <a:xfrm>
            <a:off x="4826832" y="1177148"/>
            <a:ext cx="7065364" cy="3041724"/>
          </a:xfrm>
          <a:prstGeom prst="rect">
            <a:avLst/>
          </a:prstGeom>
        </p:spPr>
      </p:pic>
      <p:pic>
        <p:nvPicPr>
          <p:cNvPr id="8" name="Picture 7">
            <a:extLst>
              <a:ext uri="{FF2B5EF4-FFF2-40B4-BE49-F238E27FC236}">
                <a16:creationId xmlns:a16="http://schemas.microsoft.com/office/drawing/2014/main" id="{D165A7DB-F9DB-1CBC-D3F3-A0D7BE398F99}"/>
              </a:ext>
            </a:extLst>
          </p:cNvPr>
          <p:cNvPicPr>
            <a:picLocks noChangeAspect="1"/>
          </p:cNvPicPr>
          <p:nvPr/>
        </p:nvPicPr>
        <p:blipFill>
          <a:blip r:embed="rId4"/>
          <a:stretch>
            <a:fillRect/>
          </a:stretch>
        </p:blipFill>
        <p:spPr>
          <a:xfrm>
            <a:off x="9872690" y="323057"/>
            <a:ext cx="2013324" cy="753926"/>
          </a:xfrm>
          <a:prstGeom prst="rect">
            <a:avLst/>
          </a:prstGeom>
        </p:spPr>
      </p:pic>
    </p:spTree>
    <p:extLst>
      <p:ext uri="{BB962C8B-B14F-4D97-AF65-F5344CB8AC3E}">
        <p14:creationId xmlns:p14="http://schemas.microsoft.com/office/powerpoint/2010/main" val="1575728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70155189-D96C-4527-B0EC-654B946BE6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A27A08-C378-F4EA-FDD4-689C7B6BDCF2}"/>
              </a:ext>
            </a:extLst>
          </p:cNvPr>
          <p:cNvSpPr>
            <a:spLocks noGrp="1"/>
          </p:cNvSpPr>
          <p:nvPr>
            <p:ph type="title"/>
          </p:nvPr>
        </p:nvSpPr>
        <p:spPr>
          <a:xfrm>
            <a:off x="838200" y="557189"/>
            <a:ext cx="10515600" cy="2057043"/>
          </a:xfrm>
        </p:spPr>
        <p:txBody>
          <a:bodyPr vert="horz" lIns="91440" tIns="45720" rIns="91440" bIns="45720" rtlCol="0" anchor="ctr">
            <a:normAutofit/>
          </a:bodyPr>
          <a:lstStyle/>
          <a:p>
            <a:r>
              <a:rPr lang="en-US" sz="5200" kern="1200">
                <a:solidFill>
                  <a:schemeClr val="tx1"/>
                </a:solidFill>
                <a:latin typeface="+mj-lt"/>
                <a:ea typeface="+mj-ea"/>
                <a:cs typeface="+mj-cs"/>
              </a:rPr>
              <a:t>The Klinefelter Syndrome Clinic Passport</a:t>
            </a:r>
          </a:p>
        </p:txBody>
      </p:sp>
      <p:pic>
        <p:nvPicPr>
          <p:cNvPr id="13" name="Picture 12" descr="A screenshot of a phone&#10;&#10;AI-generated content may be incorrect.">
            <a:extLst>
              <a:ext uri="{FF2B5EF4-FFF2-40B4-BE49-F238E27FC236}">
                <a16:creationId xmlns:a16="http://schemas.microsoft.com/office/drawing/2014/main" id="{C06FEEB8-A7EB-F152-7F87-66671920E2FB}"/>
              </a:ext>
            </a:extLst>
          </p:cNvPr>
          <p:cNvPicPr>
            <a:picLocks noChangeAspect="1"/>
          </p:cNvPicPr>
          <p:nvPr/>
        </p:nvPicPr>
        <p:blipFill>
          <a:blip r:embed="rId3"/>
          <a:stretch>
            <a:fillRect/>
          </a:stretch>
        </p:blipFill>
        <p:spPr>
          <a:xfrm>
            <a:off x="4672395" y="2785949"/>
            <a:ext cx="3321536" cy="3514855"/>
          </a:xfrm>
          <a:prstGeom prst="rect">
            <a:avLst/>
          </a:prstGeom>
        </p:spPr>
      </p:pic>
      <p:pic>
        <p:nvPicPr>
          <p:cNvPr id="11" name="Picture 10" descr="A blue and white rectangular object with text&#10;&#10;AI-generated content may be incorrect.">
            <a:extLst>
              <a:ext uri="{FF2B5EF4-FFF2-40B4-BE49-F238E27FC236}">
                <a16:creationId xmlns:a16="http://schemas.microsoft.com/office/drawing/2014/main" id="{CF95A055-C958-A996-B54A-D223B352CC83}"/>
              </a:ext>
            </a:extLst>
          </p:cNvPr>
          <p:cNvPicPr>
            <a:picLocks noChangeAspect="1"/>
          </p:cNvPicPr>
          <p:nvPr/>
        </p:nvPicPr>
        <p:blipFill>
          <a:blip r:embed="rId4"/>
          <a:stretch>
            <a:fillRect/>
          </a:stretch>
        </p:blipFill>
        <p:spPr>
          <a:xfrm>
            <a:off x="201791" y="2848364"/>
            <a:ext cx="4284782" cy="3299281"/>
          </a:xfrm>
          <a:prstGeom prst="rect">
            <a:avLst/>
          </a:prstGeom>
        </p:spPr>
      </p:pic>
      <p:pic>
        <p:nvPicPr>
          <p:cNvPr id="15" name="Picture 14" descr="A group of medical icons&#10;&#10;AI-generated content may be incorrect.">
            <a:extLst>
              <a:ext uri="{FF2B5EF4-FFF2-40B4-BE49-F238E27FC236}">
                <a16:creationId xmlns:a16="http://schemas.microsoft.com/office/drawing/2014/main" id="{EBB7F4FA-E607-62D5-6012-AA4DE74505FD}"/>
              </a:ext>
            </a:extLst>
          </p:cNvPr>
          <p:cNvPicPr>
            <a:picLocks noChangeAspect="1"/>
          </p:cNvPicPr>
          <p:nvPr/>
        </p:nvPicPr>
        <p:blipFill>
          <a:blip r:embed="rId5"/>
          <a:stretch>
            <a:fillRect/>
          </a:stretch>
        </p:blipFill>
        <p:spPr>
          <a:xfrm>
            <a:off x="8192673" y="3366142"/>
            <a:ext cx="3797536" cy="2354471"/>
          </a:xfrm>
          <a:prstGeom prst="rect">
            <a:avLst/>
          </a:prstGeom>
        </p:spPr>
      </p:pic>
      <p:pic>
        <p:nvPicPr>
          <p:cNvPr id="16" name="Picture 15">
            <a:extLst>
              <a:ext uri="{FF2B5EF4-FFF2-40B4-BE49-F238E27FC236}">
                <a16:creationId xmlns:a16="http://schemas.microsoft.com/office/drawing/2014/main" id="{B59A2390-CEFA-812B-E4A0-1D68F24F6FC3}"/>
              </a:ext>
            </a:extLst>
          </p:cNvPr>
          <p:cNvPicPr>
            <a:picLocks noChangeAspect="1"/>
          </p:cNvPicPr>
          <p:nvPr/>
        </p:nvPicPr>
        <p:blipFill>
          <a:blip r:embed="rId6"/>
          <a:stretch>
            <a:fillRect/>
          </a:stretch>
        </p:blipFill>
        <p:spPr>
          <a:xfrm>
            <a:off x="9872690" y="323057"/>
            <a:ext cx="2013324" cy="753926"/>
          </a:xfrm>
          <a:prstGeom prst="rect">
            <a:avLst/>
          </a:prstGeom>
        </p:spPr>
      </p:pic>
    </p:spTree>
    <p:extLst>
      <p:ext uri="{BB962C8B-B14F-4D97-AF65-F5344CB8AC3E}">
        <p14:creationId xmlns:p14="http://schemas.microsoft.com/office/powerpoint/2010/main" val="4099293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D2EBF-F014-CB28-8513-FD4EA88DEF79}"/>
              </a:ext>
            </a:extLst>
          </p:cNvPr>
          <p:cNvSpPr>
            <a:spLocks noGrp="1"/>
          </p:cNvSpPr>
          <p:nvPr>
            <p:ph type="title"/>
          </p:nvPr>
        </p:nvSpPr>
        <p:spPr/>
        <p:txBody>
          <a:bodyPr/>
          <a:lstStyle/>
          <a:p>
            <a:r>
              <a:rPr lang="en-US" dirty="0"/>
              <a:t>Data from the clinic</a:t>
            </a:r>
          </a:p>
        </p:txBody>
      </p:sp>
      <p:sp>
        <p:nvSpPr>
          <p:cNvPr id="3" name="Content Placeholder 2">
            <a:extLst>
              <a:ext uri="{FF2B5EF4-FFF2-40B4-BE49-F238E27FC236}">
                <a16:creationId xmlns:a16="http://schemas.microsoft.com/office/drawing/2014/main" id="{5A68262E-0AF3-7B2B-760C-08E81510C284}"/>
              </a:ext>
            </a:extLst>
          </p:cNvPr>
          <p:cNvSpPr>
            <a:spLocks noGrp="1"/>
          </p:cNvSpPr>
          <p:nvPr>
            <p:ph idx="1"/>
          </p:nvPr>
        </p:nvSpPr>
        <p:spPr>
          <a:xfrm>
            <a:off x="691880" y="3825159"/>
            <a:ext cx="10515600" cy="4351338"/>
          </a:xfrm>
        </p:spPr>
        <p:txBody>
          <a:bodyPr numCol="2"/>
          <a:lstStyle/>
          <a:p>
            <a:r>
              <a:rPr lang="en-US" dirty="0"/>
              <a:t>Natural history of KS</a:t>
            </a:r>
          </a:p>
          <a:p>
            <a:r>
              <a:rPr lang="en-US" dirty="0"/>
              <a:t>Effects of testosterone therapy</a:t>
            </a:r>
          </a:p>
          <a:p>
            <a:r>
              <a:rPr lang="en-US" dirty="0"/>
              <a:t>Fertility outcomes</a:t>
            </a:r>
          </a:p>
          <a:p>
            <a:r>
              <a:rPr lang="en-US" dirty="0"/>
              <a:t>Risk of other conditions, e.g. blood clots, diabetes, cancers</a:t>
            </a:r>
          </a:p>
          <a:p>
            <a:endParaRPr lang="en-US" dirty="0"/>
          </a:p>
          <a:p>
            <a:endParaRPr lang="en-US" dirty="0"/>
          </a:p>
          <a:p>
            <a:endParaRPr lang="en-US" dirty="0"/>
          </a:p>
          <a:p>
            <a:r>
              <a:rPr lang="en-US" dirty="0"/>
              <a:t>Cells and tissues</a:t>
            </a:r>
          </a:p>
          <a:p>
            <a:r>
              <a:rPr lang="en-US" dirty="0"/>
              <a:t>Detecting diseases and conditions</a:t>
            </a:r>
          </a:p>
          <a:p>
            <a:r>
              <a:rPr lang="en-US" dirty="0"/>
              <a:t>Better treatments</a:t>
            </a:r>
          </a:p>
          <a:p>
            <a:endParaRPr lang="en-US" dirty="0"/>
          </a:p>
        </p:txBody>
      </p:sp>
      <p:pic>
        <p:nvPicPr>
          <p:cNvPr id="4" name="Picture 3" descr="A close-up of a white background&#10;&#10;AI-generated content may be incorrect.">
            <a:extLst>
              <a:ext uri="{FF2B5EF4-FFF2-40B4-BE49-F238E27FC236}">
                <a16:creationId xmlns:a16="http://schemas.microsoft.com/office/drawing/2014/main" id="{F4FB87D5-E25B-9568-BD80-5F7695245F21}"/>
              </a:ext>
            </a:extLst>
          </p:cNvPr>
          <p:cNvPicPr>
            <a:picLocks noChangeAspect="1"/>
          </p:cNvPicPr>
          <p:nvPr/>
        </p:nvPicPr>
        <p:blipFill>
          <a:blip r:embed="rId3"/>
          <a:stretch>
            <a:fillRect/>
          </a:stretch>
        </p:blipFill>
        <p:spPr>
          <a:xfrm>
            <a:off x="59866" y="1514007"/>
            <a:ext cx="12072268" cy="2105038"/>
          </a:xfrm>
          <a:prstGeom prst="rect">
            <a:avLst/>
          </a:prstGeom>
        </p:spPr>
      </p:pic>
      <p:pic>
        <p:nvPicPr>
          <p:cNvPr id="5" name="Picture 4">
            <a:extLst>
              <a:ext uri="{FF2B5EF4-FFF2-40B4-BE49-F238E27FC236}">
                <a16:creationId xmlns:a16="http://schemas.microsoft.com/office/drawing/2014/main" id="{2966E386-803D-8893-E403-0DB1611CE95C}"/>
              </a:ext>
            </a:extLst>
          </p:cNvPr>
          <p:cNvPicPr>
            <a:picLocks noChangeAspect="1"/>
          </p:cNvPicPr>
          <p:nvPr/>
        </p:nvPicPr>
        <p:blipFill>
          <a:blip r:embed="rId4"/>
          <a:stretch>
            <a:fillRect/>
          </a:stretch>
        </p:blipFill>
        <p:spPr>
          <a:xfrm>
            <a:off x="9872690" y="323057"/>
            <a:ext cx="2013324" cy="753926"/>
          </a:xfrm>
          <a:prstGeom prst="rect">
            <a:avLst/>
          </a:prstGeom>
        </p:spPr>
      </p:pic>
    </p:spTree>
    <p:extLst>
      <p:ext uri="{BB962C8B-B14F-4D97-AF65-F5344CB8AC3E}">
        <p14:creationId xmlns:p14="http://schemas.microsoft.com/office/powerpoint/2010/main" val="9552661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3C437FE0-BDA2-5211-838D-5CA3361B67D6}"/>
              </a:ext>
            </a:extLst>
          </p:cNvPr>
          <p:cNvSpPr>
            <a:spLocks noGrp="1"/>
          </p:cNvSpPr>
          <p:nvPr>
            <p:ph type="title"/>
          </p:nvPr>
        </p:nvSpPr>
        <p:spPr>
          <a:xfrm>
            <a:off x="1389278" y="1233241"/>
            <a:ext cx="3240506" cy="4064628"/>
          </a:xfrm>
        </p:spPr>
        <p:txBody>
          <a:bodyPr>
            <a:normAutofit/>
          </a:bodyPr>
          <a:lstStyle/>
          <a:p>
            <a:r>
              <a:rPr lang="en-US">
                <a:solidFill>
                  <a:srgbClr val="FFFFFF"/>
                </a:solidFill>
              </a:rPr>
              <a:t>What is GENDER IDENTITY ?</a:t>
            </a:r>
          </a:p>
        </p:txBody>
      </p:sp>
      <p:sp>
        <p:nvSpPr>
          <p:cNvPr id="16" name="Freeform: Shape 15">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Content Placeholder 6">
            <a:extLst>
              <a:ext uri="{FF2B5EF4-FFF2-40B4-BE49-F238E27FC236}">
                <a16:creationId xmlns:a16="http://schemas.microsoft.com/office/drawing/2014/main" id="{3D6D13CC-E9B0-AEE1-6BE7-6599EEEC0256}"/>
              </a:ext>
            </a:extLst>
          </p:cNvPr>
          <p:cNvSpPr>
            <a:spLocks noGrp="1"/>
          </p:cNvSpPr>
          <p:nvPr>
            <p:ph idx="1"/>
          </p:nvPr>
        </p:nvSpPr>
        <p:spPr>
          <a:xfrm>
            <a:off x="6130766" y="2394856"/>
            <a:ext cx="5257799" cy="3894533"/>
          </a:xfrm>
        </p:spPr>
        <p:txBody>
          <a:bodyPr anchor="t">
            <a:normAutofit/>
          </a:bodyPr>
          <a:lstStyle/>
          <a:p>
            <a:r>
              <a:rPr lang="en-US" sz="2200" dirty="0"/>
              <a:t>Gender identity: a person’s deeply felt sense of being male, female, both, in between, or something other</a:t>
            </a:r>
          </a:p>
          <a:p>
            <a:r>
              <a:rPr lang="en-US" sz="2200" dirty="0"/>
              <a:t>Gender questioning: the process whereby an individual comes to question the usefulness or validity of their current biological sex and/or assigned gender</a:t>
            </a:r>
          </a:p>
          <a:p>
            <a:endParaRPr lang="en-US" sz="2200" dirty="0"/>
          </a:p>
        </p:txBody>
      </p:sp>
      <p:sp>
        <p:nvSpPr>
          <p:cNvPr id="22" name="Freeform: Shape 21">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3" name="Picture 2">
            <a:extLst>
              <a:ext uri="{FF2B5EF4-FFF2-40B4-BE49-F238E27FC236}">
                <a16:creationId xmlns:a16="http://schemas.microsoft.com/office/drawing/2014/main" id="{655A220C-6192-AD11-8050-EF6D2060F8D4}"/>
              </a:ext>
            </a:extLst>
          </p:cNvPr>
          <p:cNvPicPr>
            <a:picLocks noChangeAspect="1"/>
          </p:cNvPicPr>
          <p:nvPr/>
        </p:nvPicPr>
        <p:blipFill>
          <a:blip r:embed="rId3"/>
          <a:stretch>
            <a:fillRect/>
          </a:stretch>
        </p:blipFill>
        <p:spPr>
          <a:xfrm>
            <a:off x="9872690" y="323057"/>
            <a:ext cx="2013324" cy="753926"/>
          </a:xfrm>
          <a:prstGeom prst="rect">
            <a:avLst/>
          </a:prstGeom>
        </p:spPr>
      </p:pic>
    </p:spTree>
    <p:extLst>
      <p:ext uri="{BB962C8B-B14F-4D97-AF65-F5344CB8AC3E}">
        <p14:creationId xmlns:p14="http://schemas.microsoft.com/office/powerpoint/2010/main" val="3714266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id="{224CB27D-B29A-BFBC-4FE0-4AD36460C90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62385" y="-74725"/>
            <a:ext cx="5291189" cy="6850531"/>
          </a:xfrm>
        </p:spPr>
      </p:pic>
      <p:sp>
        <p:nvSpPr>
          <p:cNvPr id="12" name="Oval 11">
            <a:extLst>
              <a:ext uri="{FF2B5EF4-FFF2-40B4-BE49-F238E27FC236}">
                <a16:creationId xmlns:a16="http://schemas.microsoft.com/office/drawing/2014/main" id="{3EE0D196-8FEB-69C8-1BE8-155C0456C144}"/>
              </a:ext>
            </a:extLst>
          </p:cNvPr>
          <p:cNvSpPr/>
          <p:nvPr/>
        </p:nvSpPr>
        <p:spPr>
          <a:xfrm>
            <a:off x="2378110" y="4160018"/>
            <a:ext cx="2491991" cy="81391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4E42D63F-6972-9F0F-2C75-5E94B94FDB59}"/>
              </a:ext>
            </a:extLst>
          </p:cNvPr>
          <p:cNvPicPr>
            <a:picLocks noChangeAspect="1"/>
          </p:cNvPicPr>
          <p:nvPr/>
        </p:nvPicPr>
        <p:blipFill>
          <a:blip r:embed="rId4"/>
          <a:stretch>
            <a:fillRect/>
          </a:stretch>
        </p:blipFill>
        <p:spPr>
          <a:xfrm>
            <a:off x="9872690" y="323057"/>
            <a:ext cx="2013324" cy="753926"/>
          </a:xfrm>
          <a:prstGeom prst="rect">
            <a:avLst/>
          </a:prstGeom>
        </p:spPr>
      </p:pic>
    </p:spTree>
    <p:extLst>
      <p:ext uri="{BB962C8B-B14F-4D97-AF65-F5344CB8AC3E}">
        <p14:creationId xmlns:p14="http://schemas.microsoft.com/office/powerpoint/2010/main" val="2486362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13">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6A54D1B-6469-8FFE-421A-CBDBF789953C}"/>
              </a:ext>
            </a:extLst>
          </p:cNvPr>
          <p:cNvSpPr>
            <a:spLocks noGrp="1"/>
          </p:cNvSpPr>
          <p:nvPr>
            <p:ph type="title"/>
          </p:nvPr>
        </p:nvSpPr>
        <p:spPr>
          <a:xfrm>
            <a:off x="838200" y="365125"/>
            <a:ext cx="8828242" cy="1226753"/>
          </a:xfrm>
        </p:spPr>
        <p:txBody>
          <a:bodyPr>
            <a:normAutofit fontScale="90000"/>
          </a:bodyPr>
          <a:lstStyle/>
          <a:p>
            <a:r>
              <a:rPr lang="en-GB" b="1" dirty="0"/>
              <a:t>Gender identity in KS: what do we know?</a:t>
            </a:r>
            <a:endParaRPr lang="en-US" dirty="0"/>
          </a:p>
        </p:txBody>
      </p:sp>
      <p:sp>
        <p:nvSpPr>
          <p:cNvPr id="22" name="Arc 2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Content Placeholder 6">
            <a:extLst>
              <a:ext uri="{FF2B5EF4-FFF2-40B4-BE49-F238E27FC236}">
                <a16:creationId xmlns:a16="http://schemas.microsoft.com/office/drawing/2014/main" id="{F93B60B9-D20C-DEF9-DA8A-2A92367D9CF1}"/>
              </a:ext>
            </a:extLst>
          </p:cNvPr>
          <p:cNvSpPr>
            <a:spLocks noGrp="1"/>
          </p:cNvSpPr>
          <p:nvPr>
            <p:ph idx="1"/>
          </p:nvPr>
        </p:nvSpPr>
        <p:spPr>
          <a:xfrm>
            <a:off x="838200" y="1825625"/>
            <a:ext cx="10515600" cy="4351338"/>
          </a:xfrm>
        </p:spPr>
        <p:txBody>
          <a:bodyPr>
            <a:normAutofit/>
          </a:bodyPr>
          <a:lstStyle/>
          <a:p>
            <a:pPr lvl="0"/>
            <a:r>
              <a:rPr lang="en-GB" dirty="0"/>
              <a:t>Klinefelter syndrome (47,XXY) is typically assigned male at birth, but lived gender experience can be diverse</a:t>
            </a:r>
          </a:p>
          <a:p>
            <a:r>
              <a:rPr lang="en-GB" dirty="0"/>
              <a:t>Around half of individuals with KS identify fully as male</a:t>
            </a:r>
          </a:p>
          <a:p>
            <a:r>
              <a:rPr lang="en-US" dirty="0"/>
              <a:t>In utero exposure to less androgens. Delayed/poor development of secondary sexual characteristics especially at puberty (</a:t>
            </a:r>
            <a:r>
              <a:rPr lang="en-US" dirty="0" err="1"/>
              <a:t>gynaecomastia</a:t>
            </a:r>
            <a:r>
              <a:rPr lang="en-US" dirty="0"/>
              <a:t>, sparse body hair) </a:t>
            </a:r>
            <a:r>
              <a:rPr lang="en-GB" dirty="0"/>
              <a:t>may influence gender experience</a:t>
            </a:r>
          </a:p>
          <a:p>
            <a:r>
              <a:rPr lang="en-US" dirty="0"/>
              <a:t>Psychological impact of having an extra ‘female’ chromosome</a:t>
            </a:r>
          </a:p>
          <a:p>
            <a:pPr lvl="0"/>
            <a:r>
              <a:rPr lang="en-GB" dirty="0"/>
              <a:t>Emerging evidence suggests there </a:t>
            </a:r>
            <a:r>
              <a:rPr lang="en-GB" b="1" dirty="0"/>
              <a:t>may be higher rates of gender questioning</a:t>
            </a:r>
            <a:r>
              <a:rPr lang="en-GB" dirty="0"/>
              <a:t> in KS compared with the general male population</a:t>
            </a:r>
          </a:p>
        </p:txBody>
      </p:sp>
      <p:pic>
        <p:nvPicPr>
          <p:cNvPr id="4" name="Picture 3">
            <a:extLst>
              <a:ext uri="{FF2B5EF4-FFF2-40B4-BE49-F238E27FC236}">
                <a16:creationId xmlns:a16="http://schemas.microsoft.com/office/drawing/2014/main" id="{59721564-C619-5552-C40A-7816940B3691}"/>
              </a:ext>
            </a:extLst>
          </p:cNvPr>
          <p:cNvPicPr>
            <a:picLocks noChangeAspect="1"/>
          </p:cNvPicPr>
          <p:nvPr/>
        </p:nvPicPr>
        <p:blipFill>
          <a:blip r:embed="rId3"/>
          <a:stretch>
            <a:fillRect/>
          </a:stretch>
        </p:blipFill>
        <p:spPr>
          <a:xfrm>
            <a:off x="9872690" y="323057"/>
            <a:ext cx="2013324" cy="753926"/>
          </a:xfrm>
          <a:prstGeom prst="rect">
            <a:avLst/>
          </a:prstGeom>
        </p:spPr>
      </p:pic>
    </p:spTree>
    <p:extLst>
      <p:ext uri="{BB962C8B-B14F-4D97-AF65-F5344CB8AC3E}">
        <p14:creationId xmlns:p14="http://schemas.microsoft.com/office/powerpoint/2010/main" val="29657660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318ECE4-4FB9-3A48-961C-35BDA9577C36}" vid="{2FCC1EAA-8D0B-E149-BF82-AACA47F148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975</TotalTime>
  <Words>2025</Words>
  <Application>Microsoft Macintosh PowerPoint</Application>
  <PresentationFormat>Widescreen</PresentationFormat>
  <Paragraphs>156</Paragraphs>
  <Slides>14</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Wingdings</vt:lpstr>
      <vt:lpstr>Office Theme</vt:lpstr>
      <vt:lpstr>Beyond XXY: Exploring Gender Identity in Klinefelter Syndrome</vt:lpstr>
      <vt:lpstr>PowerPoint Presentation</vt:lpstr>
      <vt:lpstr>The UK Klinefelter Syndrome Clinic</vt:lpstr>
      <vt:lpstr>One-stop clinic</vt:lpstr>
      <vt:lpstr>The Klinefelter Syndrome Clinic Passport</vt:lpstr>
      <vt:lpstr>Data from the clinic</vt:lpstr>
      <vt:lpstr>What is GENDER IDENTITY ?</vt:lpstr>
      <vt:lpstr>PowerPoint Presentation</vt:lpstr>
      <vt:lpstr>Gender identity in KS: what do we know?</vt:lpstr>
      <vt:lpstr>Why this matters</vt:lpstr>
      <vt:lpstr> </vt:lpstr>
      <vt:lpstr>RESEARCH </vt:lpstr>
      <vt:lpstr>PowerPoint Presentation</vt:lpstr>
      <vt:lpstr>THE FUTURE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COTTON, Alice (GUY'S AND ST THOMAS' NHS FOUNDATION TRUST)</dc:creator>
  <cp:keywords/>
  <dc:description/>
  <cp:lastModifiedBy>COTTON, Alice (GUY'S AND ST THOMAS' NHS FOUNDATION TRUST)</cp:lastModifiedBy>
  <cp:revision>8</cp:revision>
  <dcterms:created xsi:type="dcterms:W3CDTF">2026-01-21T09:52:32Z</dcterms:created>
  <dcterms:modified xsi:type="dcterms:W3CDTF">2026-01-22T19:48:58Z</dcterms:modified>
  <cp:category/>
</cp:coreProperties>
</file>