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4"/>
  </p:sldMasterIdLst>
  <p:notesMasterIdLst>
    <p:notesMasterId r:id="rId28"/>
  </p:notesMasterIdLst>
  <p:handoutMasterIdLst>
    <p:handoutMasterId r:id="rId29"/>
  </p:handoutMasterIdLst>
  <p:sldIdLst>
    <p:sldId id="256" r:id="rId5"/>
    <p:sldId id="285" r:id="rId6"/>
    <p:sldId id="259" r:id="rId7"/>
    <p:sldId id="260" r:id="rId8"/>
    <p:sldId id="296" r:id="rId9"/>
    <p:sldId id="284" r:id="rId10"/>
    <p:sldId id="261" r:id="rId11"/>
    <p:sldId id="304" r:id="rId12"/>
    <p:sldId id="262" r:id="rId13"/>
    <p:sldId id="298" r:id="rId14"/>
    <p:sldId id="267" r:id="rId15"/>
    <p:sldId id="275" r:id="rId16"/>
    <p:sldId id="279" r:id="rId17"/>
    <p:sldId id="305" r:id="rId18"/>
    <p:sldId id="287" r:id="rId19"/>
    <p:sldId id="289" r:id="rId20"/>
    <p:sldId id="306" r:id="rId21"/>
    <p:sldId id="280" r:id="rId22"/>
    <p:sldId id="303" r:id="rId23"/>
    <p:sldId id="293" r:id="rId24"/>
    <p:sldId id="294" r:id="rId25"/>
    <p:sldId id="299" r:id="rId26"/>
    <p:sldId id="283" r:id="rId27"/>
  </p:sldIdLst>
  <p:sldSz cx="9144000" cy="6858000" type="screen4x3"/>
  <p:notesSz cx="7102475" cy="93884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C383AB-4D8B-B84F-A50F-D20F641548CC}" v="3" dt="2026-02-24T15:41:04.4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7739" cy="469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29" tIns="47114" rIns="94229" bIns="4711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3092" y="0"/>
            <a:ext cx="3077739" cy="469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29" tIns="47114" rIns="94229" bIns="4711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17422"/>
            <a:ext cx="3077739" cy="469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29" tIns="47114" rIns="94229" bIns="4711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3092" y="8917422"/>
            <a:ext cx="3077739" cy="469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29" tIns="47114" rIns="94229" bIns="4711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4BF19D7-E9D5-4471-8744-2A98EB88F73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8351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F3DDF84E-19BF-484A-9EFC-F1AC8B325BA9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9" tIns="47114" rIns="94229" bIns="4711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E2D9F8DE-9F09-49D4-A449-263D626EC3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915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9F8DE-9F09-49D4-A449-263D626EC31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7C1FCE2-C7A1-481A-BA02-A5A8228AEB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CE5C3-A6A7-4E70-8D67-8AD0593F34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4948E-93AD-408F-8812-A02B375F30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A746-3E1A-4AB9-9165-23DDC32857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0AB6C-7D44-4A3A-A86B-82E2DB18FE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0B712-68EA-4B6C-B5FE-60687080CF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E5CA-7914-40A8-AFC0-50C6E0E474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F918E-59E0-4869-B379-C287EDFD860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9F92F-70A2-48B7-B84D-6242E74823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BF7E2-2A73-401A-8996-76712DC3A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5E800E1-8BBE-4F7F-959B-24579373C5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604485E-B593-4397-954A-8CC041532A4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lru.org/projects/cil-net/cil-center-and-association-directory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sa.gov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mailto:ginniecover@gmail.com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Transition to Adulthood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Special Considerations for Adolescents and Adults with Extra X and Y Chromosomes</a:t>
            </a:r>
          </a:p>
          <a:p>
            <a:endParaRPr lang="en-US" dirty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>
                <a:hlinkClick r:id="rId2"/>
              </a:rPr>
              <a:t>Http://www.ilru.org/projects/cil-net/cil-center-and-association-directory</a:t>
            </a:r>
            <a:endParaRPr lang="en-US" dirty="0"/>
          </a:p>
          <a:p>
            <a:r>
              <a:rPr lang="en-US" dirty="0"/>
              <a:t>Centers provide:</a:t>
            </a:r>
          </a:p>
          <a:p>
            <a:r>
              <a:rPr lang="en-US" dirty="0"/>
              <a:t>Information and referral services</a:t>
            </a:r>
          </a:p>
          <a:p>
            <a:r>
              <a:rPr lang="en-US" dirty="0"/>
              <a:t>Benefits advice</a:t>
            </a:r>
          </a:p>
          <a:p>
            <a:r>
              <a:rPr lang="en-US" dirty="0"/>
              <a:t>Assistance with applications for SSI/SSDI, Medicaid, SNAP, housing vouchers</a:t>
            </a:r>
          </a:p>
          <a:p>
            <a:r>
              <a:rPr lang="en-US" dirty="0"/>
              <a:t>Life skills training (money management, transportation, self-advocacy) 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Independent Living Centers</a:t>
            </a:r>
          </a:p>
        </p:txBody>
      </p:sp>
    </p:spTree>
    <p:extLst>
      <p:ext uri="{BB962C8B-B14F-4D97-AF65-F5344CB8AC3E}">
        <p14:creationId xmlns:p14="http://schemas.microsoft.com/office/powerpoint/2010/main" val="1603056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Need to consider whether application for SSI or SSDI is appropriate</a:t>
            </a:r>
          </a:p>
          <a:p>
            <a:r>
              <a:rPr lang="en-US" dirty="0"/>
              <a:t>Program may help to provide income support while the young person acquires the skills and education to become independent</a:t>
            </a:r>
          </a:p>
          <a:p>
            <a:r>
              <a:rPr lang="en-US" dirty="0"/>
              <a:t>An older worker who becomes disabled may need to apply for SSI and/or SSDI</a:t>
            </a:r>
          </a:p>
          <a:p>
            <a:r>
              <a:rPr lang="en-US" dirty="0"/>
              <a:t>With SSI determination of disability, most states also make an adult eligible for Medicaid, and often, SNAP assistance</a:t>
            </a:r>
          </a:p>
          <a:p>
            <a:endParaRPr lang="en-US" dirty="0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 Age 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adults 18 and over, eligibility is based on individual’s, not family’s, earnings and assets</a:t>
            </a:r>
          </a:p>
          <a:p>
            <a:r>
              <a:rPr lang="en-US" dirty="0"/>
              <a:t>Individual may have no more than $2000 in assets in own name for SSI</a:t>
            </a:r>
          </a:p>
          <a:p>
            <a:r>
              <a:rPr lang="en-US" dirty="0"/>
              <a:t>For adults applying for SSDI, must have been disabled and unable to engage in </a:t>
            </a:r>
            <a:r>
              <a:rPr lang="en-US" u="sng" dirty="0"/>
              <a:t>substantial gainful activity</a:t>
            </a:r>
            <a:r>
              <a:rPr lang="en-US" dirty="0"/>
              <a:t> (earning at least $1620 per month) for at least 12 months. There is no assets limitation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SSI and SSDI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Covered in detail at </a:t>
            </a:r>
            <a:r>
              <a:rPr lang="en-US" dirty="0">
                <a:hlinkClick r:id="rId2"/>
              </a:rPr>
              <a:t>www.ssa.gov</a:t>
            </a:r>
            <a:endParaRPr lang="en-US" dirty="0"/>
          </a:p>
          <a:p>
            <a:endParaRPr lang="en-US" dirty="0"/>
          </a:p>
          <a:p>
            <a:r>
              <a:rPr lang="en-US" dirty="0"/>
              <a:t>Starts with a phone call to the 800 number to open a case and set up an interview</a:t>
            </a:r>
          </a:p>
          <a:p>
            <a:endParaRPr lang="en-US" dirty="0"/>
          </a:p>
          <a:p>
            <a:r>
              <a:rPr lang="en-US" dirty="0"/>
              <a:t>Completion of electronic on-line detailed disability questionnaire. Do this questionnaire from perspective of worst performance level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Application Process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D5D39E3-B55B-45F4-0BA0-A8473C170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In-person or on-the-phone interview </a:t>
            </a:r>
            <a:r>
              <a:rPr lang="en-US" u="sng" dirty="0"/>
              <a:t>with or without </a:t>
            </a:r>
            <a:r>
              <a:rPr lang="en-US" dirty="0"/>
              <a:t>the presence of the young adult</a:t>
            </a:r>
          </a:p>
          <a:p>
            <a:endParaRPr lang="en-US" dirty="0"/>
          </a:p>
          <a:p>
            <a:r>
              <a:rPr lang="en-US" dirty="0"/>
              <a:t>Completion by physicians/psychologists of medical documentation that supports inability to earn at least $1620 per month due to disability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79F7FE4-F517-0EE1-191C-782A35AA1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Process</a:t>
            </a:r>
          </a:p>
        </p:txBody>
      </p:sp>
    </p:spTree>
    <p:extLst>
      <p:ext uri="{BB962C8B-B14F-4D97-AF65-F5344CB8AC3E}">
        <p14:creationId xmlns:p14="http://schemas.microsoft.com/office/powerpoint/2010/main" val="7563817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Klinefelter Syndrome, Trisomy X, 47,XYY and 48XXYY, etc., are not </a:t>
            </a:r>
            <a:r>
              <a:rPr lang="en-US" i="1" dirty="0"/>
              <a:t>listed</a:t>
            </a:r>
            <a:r>
              <a:rPr lang="en-US" dirty="0"/>
              <a:t> </a:t>
            </a:r>
            <a:r>
              <a:rPr lang="en-US" i="1" dirty="0"/>
              <a:t>impairments </a:t>
            </a:r>
            <a:r>
              <a:rPr lang="en-US" dirty="0"/>
              <a:t>that will automatically grant eligibility</a:t>
            </a:r>
          </a:p>
          <a:p>
            <a:r>
              <a:rPr lang="en-US" dirty="0"/>
              <a:t>Individual determination decides if an individual’s impairment due to extra X or Y chromosome(s) is </a:t>
            </a:r>
            <a:r>
              <a:rPr lang="en-US" u="sng" dirty="0"/>
              <a:t>equal</a:t>
            </a:r>
            <a:r>
              <a:rPr lang="en-US" dirty="0"/>
              <a:t> to the requirements of a listed impairment</a:t>
            </a:r>
          </a:p>
          <a:p>
            <a:r>
              <a:rPr lang="en-US" dirty="0"/>
              <a:t>There must be physical, developmental or psychiatric impairment preventing the individual from “substantial gainful activity”</a:t>
            </a: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Disability Determination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Psychiatric: severe depression, anxiety, mood disorders, psychotic disturbances</a:t>
            </a:r>
          </a:p>
          <a:p>
            <a:endParaRPr lang="en-US" dirty="0"/>
          </a:p>
          <a:p>
            <a:r>
              <a:rPr lang="en-US" dirty="0"/>
              <a:t>Developmental: intellectual disability or autism spectrum disorder</a:t>
            </a:r>
          </a:p>
          <a:p>
            <a:endParaRPr lang="en-US" dirty="0"/>
          </a:p>
          <a:p>
            <a:r>
              <a:rPr lang="en-US" dirty="0"/>
              <a:t>Physical: seizure disorder, severe scoliosis, disabling asthma, congenital heart defect, etc.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Examples of co-morbid disabling conditions include: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284D6B5-F9F8-BE0F-C628-FE9FA893B3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successful application requires a complete picture of the number and severity of symptoms</a:t>
            </a:r>
          </a:p>
          <a:p>
            <a:r>
              <a:rPr lang="en-US" dirty="0"/>
              <a:t>The additive effect of the clinical picture can produce an inability to work and consistently earn $1620 per month</a:t>
            </a:r>
          </a:p>
          <a:p>
            <a:r>
              <a:rPr lang="en-US" dirty="0"/>
              <a:t>It is helpful if clinicians can describe the X/Y chromosome variation and tie it to inability of the person to self-support at this time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585B5B1-4720-4173-8B81-1D2D90DD1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Disability Profile</a:t>
            </a:r>
          </a:p>
        </p:txBody>
      </p:sp>
    </p:spTree>
    <p:extLst>
      <p:ext uri="{BB962C8B-B14F-4D97-AF65-F5344CB8AC3E}">
        <p14:creationId xmlns:p14="http://schemas.microsoft.com/office/powerpoint/2010/main" val="2898546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 to 9 months for determination of disability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55% of applications rejected on first round; use of an advocate or specialized attorney to help prepare the application or appeal may increase chances of success</a:t>
            </a:r>
          </a:p>
          <a:p>
            <a:pPr marL="109728" indent="0">
              <a:buNone/>
            </a:pPr>
            <a:endParaRPr lang="en-US" dirty="0"/>
          </a:p>
          <a:p>
            <a:r>
              <a:rPr lang="en-US" dirty="0"/>
              <a:t>If rejected, file an appeal within 90 days, and use an attorney or an advocate to prepare the appeal</a:t>
            </a: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Timeline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A9197F2-3A00-79A7-D84A-26B62D156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 receipt of SSI, recipient usually qualifies for Medicaid. It is always secondary to any private insurance that the individual has</a:t>
            </a:r>
          </a:p>
          <a:p>
            <a:r>
              <a:rPr lang="en-US" dirty="0"/>
              <a:t>After 24 months receiving SSDI, a recipient qualifies for Medicare</a:t>
            </a:r>
          </a:p>
          <a:p>
            <a:r>
              <a:rPr lang="en-US" dirty="0"/>
              <a:t>If an individual loses SSI or SSDI because of earned income, many states will permit the individual to stay on Medicaid</a:t>
            </a:r>
          </a:p>
          <a:p>
            <a:r>
              <a:rPr lang="en-US" dirty="0"/>
              <a:t>Ticket to Work may allow SSI or SSDI to stay on Medicare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602FA5D-E623-18D4-5020-B29EA3D54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Medical Benefits of SSI/SSDI</a:t>
            </a:r>
          </a:p>
        </p:txBody>
      </p:sp>
    </p:spTree>
    <p:extLst>
      <p:ext uri="{BB962C8B-B14F-4D97-AF65-F5344CB8AC3E}">
        <p14:creationId xmlns:p14="http://schemas.microsoft.com/office/powerpoint/2010/main" val="3555439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endParaRPr lang="en-US" dirty="0"/>
          </a:p>
          <a:p>
            <a:r>
              <a:rPr lang="en-US" dirty="0"/>
              <a:t>This presentation will focus on: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Maintaining eligibility-Medicaid and SSI/SSDI income support</a:t>
            </a:r>
          </a:p>
          <a:p>
            <a:pPr indent="-255905">
              <a:buFont typeface="Wingdings" pitchFamily="2" charset="2"/>
              <a:buChar char="§"/>
            </a:pPr>
            <a:r>
              <a:rPr lang="en-US" dirty="0"/>
              <a:t>Programs including SNAP, housing </a:t>
            </a:r>
            <a:r>
              <a:rPr lang="en-US"/>
              <a:t>assistance</a:t>
            </a:r>
            <a:r>
              <a:rPr lang="en-US" dirty="0"/>
              <a:t>, Independent Living Centers</a:t>
            </a:r>
            <a:endParaRPr lang="en-US" dirty="0">
              <a:cs typeface="Lucida Sans Unicode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Services vary significantly by state</a:t>
            </a:r>
          </a:p>
          <a:p>
            <a:r>
              <a:rPr lang="en-US" dirty="0"/>
              <a:t>Intellectual disability (generally, IQ of less than 70 and/or adaptive behavior scale of less than 70)</a:t>
            </a:r>
          </a:p>
          <a:p>
            <a:r>
              <a:rPr lang="en-US" dirty="0"/>
              <a:t>Neurological and seizure disorders</a:t>
            </a:r>
          </a:p>
          <a:p>
            <a:r>
              <a:rPr lang="en-US" dirty="0"/>
              <a:t>Autism spectrum disorders</a:t>
            </a:r>
          </a:p>
          <a:p>
            <a:r>
              <a:rPr lang="en-US" dirty="0"/>
              <a:t>Services funded through Medicaid Waiver Programs will pay for vocational programs, life skills training, and sometimes, housing programs</a:t>
            </a:r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Developmental disabilities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Services vary substantially by state</a:t>
            </a:r>
          </a:p>
          <a:p>
            <a:r>
              <a:rPr lang="en-US" dirty="0"/>
              <a:t>Must have substantial disability from </a:t>
            </a:r>
            <a:r>
              <a:rPr lang="en-US" u="sng" dirty="0"/>
              <a:t>severe</a:t>
            </a:r>
            <a:r>
              <a:rPr lang="en-US" dirty="0"/>
              <a:t> disorders such as bipolar disorder, major depression, schizophrenia</a:t>
            </a:r>
          </a:p>
          <a:p>
            <a:r>
              <a:rPr lang="en-US" dirty="0"/>
              <a:t>The standard is “severe and </a:t>
            </a:r>
            <a:r>
              <a:rPr lang="en-US" dirty="0" err="1"/>
              <a:t>persistant</a:t>
            </a:r>
            <a:r>
              <a:rPr lang="en-US" dirty="0"/>
              <a:t>”</a:t>
            </a:r>
          </a:p>
          <a:p>
            <a:r>
              <a:rPr lang="en-US"/>
              <a:t>Medicaid Waiver </a:t>
            </a:r>
            <a:r>
              <a:rPr lang="en-US" dirty="0"/>
              <a:t>programs will pay for medication management, psychiatric rehabilitation, vocational training and placement, and sometimes, supervised housing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Mental health programs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SNAP (Food Stamps)- based on income at or below 130% of Federal poverty level- $14,580 for a single adult</a:t>
            </a:r>
          </a:p>
          <a:p>
            <a:endParaRPr lang="en-US" dirty="0"/>
          </a:p>
          <a:p>
            <a:r>
              <a:rPr lang="en-US" dirty="0"/>
              <a:t>Housing assistance (Section 8 vouchers) or affordable income-determined housing-usually there are </a:t>
            </a:r>
            <a:r>
              <a:rPr lang="en-US"/>
              <a:t>waiting lists (3-10 years)</a:t>
            </a:r>
            <a:endParaRPr lang="en-US" dirty="0"/>
          </a:p>
          <a:p>
            <a:endParaRPr lang="en-US" dirty="0"/>
          </a:p>
          <a:p>
            <a:r>
              <a:rPr lang="en-US" dirty="0"/>
              <a:t>General assistance </a:t>
            </a:r>
          </a:p>
          <a:p>
            <a:endParaRPr lang="en-US" dirty="0"/>
          </a:p>
          <a:p>
            <a:r>
              <a:rPr lang="en-US" dirty="0"/>
              <a:t>These are all locally determined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Benefits</a:t>
            </a:r>
          </a:p>
        </p:txBody>
      </p:sp>
    </p:spTree>
    <p:extLst>
      <p:ext uri="{BB962C8B-B14F-4D97-AF65-F5344CB8AC3E}">
        <p14:creationId xmlns:p14="http://schemas.microsoft.com/office/powerpoint/2010/main" val="22362965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Contact Information			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/>
              <a:t>Virginia Isaacs Cover, MSW, MBA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hlinkClick r:id="rId2"/>
              </a:rPr>
              <a:t>ginniecover@gmail.com</a:t>
            </a:r>
            <a:endParaRPr lang="en-US" sz="2800" dirty="0"/>
          </a:p>
          <a:p>
            <a:pPr>
              <a:lnSpc>
                <a:spcPct val="80000"/>
              </a:lnSpc>
            </a:pP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8" name="Rectangle 10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Tendency to developmental delay, not necessarily developmental disability</a:t>
            </a:r>
          </a:p>
          <a:p>
            <a:r>
              <a:rPr lang="en-US" dirty="0"/>
              <a:t>Services for persons with more severe disabilities may not be appropriate for those with X and Y chromosome variations</a:t>
            </a:r>
          </a:p>
          <a:p>
            <a:r>
              <a:rPr lang="en-US" dirty="0"/>
              <a:t>Lack of familiarity with X/Y variations by service providers and government agencies</a:t>
            </a:r>
          </a:p>
          <a:p>
            <a:r>
              <a:rPr lang="en-US" dirty="0"/>
              <a:t>Families and individuals need to educate those who process their applications</a:t>
            </a: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/>
              <a:t>Special concerns for individuals with extra X and Y chromosomes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Learn about legal, financial, medical, educational issues </a:t>
            </a:r>
          </a:p>
          <a:p>
            <a:r>
              <a:rPr lang="en-US" dirty="0"/>
              <a:t>Institute effective planning for your child’s individual circumstances</a:t>
            </a:r>
          </a:p>
          <a:p>
            <a:r>
              <a:rPr lang="en-US" dirty="0"/>
              <a:t>Know how to educate service agencies about X/Y variations</a:t>
            </a:r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you are a parent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Assistance with assessing strengths and functioning deficits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Trusted family members and friends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Therapist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Special needs life coach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Independent Living Centers</a:t>
            </a:r>
          </a:p>
          <a:p>
            <a:pPr>
              <a:buFont typeface="Wingdings" pitchFamily="2" charset="2"/>
              <a:buChar char="§"/>
            </a:pPr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Learn how to educate others about your X/Y variation and how it affects your life</a:t>
            </a:r>
          </a:p>
          <a:p>
            <a:pPr>
              <a:buFont typeface="Wingdings" pitchFamily="2" charset="2"/>
              <a:buChar char="§"/>
            </a:pPr>
            <a:endParaRPr lang="en-US" dirty="0"/>
          </a:p>
          <a:p>
            <a:pPr>
              <a:buFont typeface="Wingdings" pitchFamily="2" charset="2"/>
              <a:buChar char="§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you are the adult</a:t>
            </a:r>
          </a:p>
        </p:txBody>
      </p:sp>
    </p:spTree>
    <p:extLst>
      <p:ext uri="{BB962C8B-B14F-4D97-AF65-F5344CB8AC3E}">
        <p14:creationId xmlns:p14="http://schemas.microsoft.com/office/powerpoint/2010/main" val="2978042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Difficult to predict the rate at which young adults with X/Y Chromosome Variations will mature</a:t>
            </a:r>
          </a:p>
          <a:p>
            <a:r>
              <a:rPr lang="en-US" sz="2800" dirty="0"/>
              <a:t>Complete transition to independence may vary </a:t>
            </a:r>
          </a:p>
          <a:p>
            <a:r>
              <a:rPr lang="en-US" sz="2800" dirty="0"/>
              <a:t>Hope for the best…but plan for delay and possible limitations</a:t>
            </a:r>
          </a:p>
          <a:p>
            <a:r>
              <a:rPr lang="en-US" sz="2800" dirty="0"/>
              <a:t>Approximately 1/3 of adults with X/Y variations qualify for SSI or SSDI at some point during their lives</a:t>
            </a:r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Preserving the Right to Entitlements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Importance of using an ABLE account or a supplemental needs trust (SNT)</a:t>
            </a:r>
          </a:p>
          <a:p>
            <a:pPr>
              <a:lnSpc>
                <a:spcPct val="90000"/>
              </a:lnSpc>
            </a:pPr>
            <a:r>
              <a:rPr lang="en-US" dirty="0"/>
              <a:t>Maintain eligibility for SSI and/or Medicaid</a:t>
            </a:r>
          </a:p>
          <a:p>
            <a:pPr>
              <a:lnSpc>
                <a:spcPct val="90000"/>
              </a:lnSpc>
            </a:pPr>
            <a:r>
              <a:rPr lang="en-US" dirty="0"/>
              <a:t>Trusts allow some control over funds in cases of immaturity; ABLE accounts self-managed</a:t>
            </a:r>
          </a:p>
          <a:p>
            <a:pPr>
              <a:lnSpc>
                <a:spcPct val="90000"/>
              </a:lnSpc>
            </a:pPr>
            <a:r>
              <a:rPr lang="en-US" dirty="0"/>
              <a:t>Necessary changes to family wills, insurance policies, other documents</a:t>
            </a:r>
          </a:p>
          <a:p>
            <a:pPr>
              <a:lnSpc>
                <a:spcPct val="90000"/>
              </a:lnSpc>
            </a:pPr>
            <a:r>
              <a:rPr lang="en-US" dirty="0"/>
              <a:t>Importance of establishing a trust by age 15- but it is not too late if an individual is already 18 or older! 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Legal Considerations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9EF59B2-E86A-73B3-8D47-3D32BE3402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ABLE accounts are the easiest and least expensive to set up by the individual</a:t>
            </a:r>
          </a:p>
          <a:p>
            <a:r>
              <a:rPr lang="en-US" dirty="0"/>
              <a:t>Pooled trusts are less expensive to access than individually created trusts </a:t>
            </a:r>
          </a:p>
          <a:p>
            <a:r>
              <a:rPr lang="en-US" dirty="0"/>
              <a:t>Wills can be written to automatically establish a trust on death of a parent</a:t>
            </a:r>
          </a:p>
          <a:p>
            <a:r>
              <a:rPr lang="en-US" dirty="0"/>
              <a:t>These trusts must be written by an attorney expert in SSI and Medicaid requirements. This is not a matter to give your sister-in-law the attorney (unless she is an expert)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394DC8C-8CE9-1B1C-C016-7F9EA1C2C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 expert legal advice</a:t>
            </a:r>
          </a:p>
        </p:txBody>
      </p:sp>
    </p:spTree>
    <p:extLst>
      <p:ext uri="{BB962C8B-B14F-4D97-AF65-F5344CB8AC3E}">
        <p14:creationId xmlns:p14="http://schemas.microsoft.com/office/powerpoint/2010/main" val="95680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Maintain comprehensive medical and educational documentation of genetic diagnosis, learning disability, medical and psychiatric conditions</a:t>
            </a:r>
          </a:p>
          <a:p>
            <a:r>
              <a:rPr lang="en-US" dirty="0"/>
              <a:t>Organize this in a file or notebook</a:t>
            </a:r>
          </a:p>
          <a:p>
            <a:r>
              <a:rPr lang="en-US" dirty="0"/>
              <a:t>Records required for accommodations in college or at work, for eligibility for vocational programs, for life skills or housing support, for application for SSI or SSDI </a:t>
            </a:r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Medical Recordkeeping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ebac4b7-1648-4b9e-b04b-d0cf0202c61b">
      <Terms xmlns="http://schemas.microsoft.com/office/infopath/2007/PartnerControls"/>
    </lcf76f155ced4ddcb4097134ff3c332f>
    <TaxCatchAll xmlns="72e30923-272a-44b1-8542-6c120afc633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602A7733B6594F8308838DEF102CA5" ma:contentTypeVersion="11" ma:contentTypeDescription="Create a new document." ma:contentTypeScope="" ma:versionID="cc455bdfc763d722167eee1eaf540f47">
  <xsd:schema xmlns:xsd="http://www.w3.org/2001/XMLSchema" xmlns:xs="http://www.w3.org/2001/XMLSchema" xmlns:p="http://schemas.microsoft.com/office/2006/metadata/properties" xmlns:ns2="1ebac4b7-1648-4b9e-b04b-d0cf0202c61b" xmlns:ns3="72e30923-272a-44b1-8542-6c120afc633e" targetNamespace="http://schemas.microsoft.com/office/2006/metadata/properties" ma:root="true" ma:fieldsID="f66e250a62ff2ff7c856ea32a8f93967" ns2:_="" ns3:_="">
    <xsd:import namespace="1ebac4b7-1648-4b9e-b04b-d0cf0202c61b"/>
    <xsd:import namespace="72e30923-272a-44b1-8542-6c120afc63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bac4b7-1648-4b9e-b04b-d0cf0202c6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00791e3c-4f86-4045-aa83-e43e7ad61c7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e30923-272a-44b1-8542-6c120afc633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6b01001-fe36-4d2c-9bc8-7d02be9f5953}" ma:internalName="TaxCatchAll" ma:showField="CatchAllData" ma:web="72e30923-272a-44b1-8542-6c120afc63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E16969F-441A-4A12-AB7F-B608C6671BA6}">
  <ds:schemaRefs>
    <ds:schemaRef ds:uri="http://schemas.microsoft.com/office/2006/metadata/properties"/>
    <ds:schemaRef ds:uri="http://schemas.microsoft.com/office/infopath/2007/PartnerControls"/>
    <ds:schemaRef ds:uri="1ebac4b7-1648-4b9e-b04b-d0cf0202c61b"/>
    <ds:schemaRef ds:uri="72e30923-272a-44b1-8542-6c120afc633e"/>
  </ds:schemaRefs>
</ds:datastoreItem>
</file>

<file path=customXml/itemProps2.xml><?xml version="1.0" encoding="utf-8"?>
<ds:datastoreItem xmlns:ds="http://schemas.openxmlformats.org/officeDocument/2006/customXml" ds:itemID="{4D3A22D2-FD5C-405E-8BB4-E6DFD4BF87E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602AAB3-0CBD-43CB-BC96-643FDAE34F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ebac4b7-1648-4b9e-b04b-d0cf0202c61b"/>
    <ds:schemaRef ds:uri="72e30923-272a-44b1-8542-6c120afc63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4634</TotalTime>
  <Words>1205</Words>
  <Application>Microsoft Office PowerPoint</Application>
  <PresentationFormat>On-screen Show (4:3)</PresentationFormat>
  <Paragraphs>120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Concourse</vt:lpstr>
      <vt:lpstr>Transition to Adulthood</vt:lpstr>
      <vt:lpstr>PowerPoint Presentation</vt:lpstr>
      <vt:lpstr>Special concerns for individuals with extra X and Y chromosomes</vt:lpstr>
      <vt:lpstr>If you are a parent</vt:lpstr>
      <vt:lpstr>If you are the adult</vt:lpstr>
      <vt:lpstr>Preserving the Right to Entitlements</vt:lpstr>
      <vt:lpstr>Legal Considerations</vt:lpstr>
      <vt:lpstr>Get expert legal advice</vt:lpstr>
      <vt:lpstr>Medical Recordkeeping</vt:lpstr>
      <vt:lpstr>Independent Living Centers</vt:lpstr>
      <vt:lpstr>At Age 18</vt:lpstr>
      <vt:lpstr>SSI and SSDI</vt:lpstr>
      <vt:lpstr>Application Process</vt:lpstr>
      <vt:lpstr>Application Process</vt:lpstr>
      <vt:lpstr>Disability Determination</vt:lpstr>
      <vt:lpstr>Examples of co-morbid disabling conditions include:</vt:lpstr>
      <vt:lpstr>Disability Profile</vt:lpstr>
      <vt:lpstr>Application Timeline</vt:lpstr>
      <vt:lpstr>Medical Benefits of SSI/SSDI</vt:lpstr>
      <vt:lpstr>Developmental disabilities</vt:lpstr>
      <vt:lpstr>Mental health programs</vt:lpstr>
      <vt:lpstr>Additional Benefits</vt:lpstr>
      <vt:lpstr>Contact Information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TRANSITION TO ADULTHOOD</dc:title>
  <dc:creator>Virginia Isaacs Cover</dc:creator>
  <cp:lastModifiedBy>Virginia Cover</cp:lastModifiedBy>
  <cp:revision>33</cp:revision>
  <cp:lastPrinted>2025-07-19T17:13:44Z</cp:lastPrinted>
  <dcterms:created xsi:type="dcterms:W3CDTF">2006-09-10T01:02:12Z</dcterms:created>
  <dcterms:modified xsi:type="dcterms:W3CDTF">2026-02-24T15:41:13Z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0x010100EB602A7733B6594F8308838DEF102CA5</vt:lpwstr>
  </property>
</Properties>
</file>