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75" r:id="rId11"/>
    <p:sldId id="278" r:id="rId12"/>
    <p:sldId id="276" r:id="rId13"/>
    <p:sldId id="277" r:id="rId14"/>
    <p:sldId id="264" r:id="rId15"/>
    <p:sldId id="2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C18084-7FF6-4E81-B299-7DB3A680917D}" v="1" dt="2025-07-23T17:25:47.4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 varScale="1">
        <p:scale>
          <a:sx n="82" d="100"/>
          <a:sy n="82" d="100"/>
        </p:scale>
        <p:origin x="696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17DBED-A4A3-F64C-A1F3-2C050540900C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924FCA-E4E3-1540-9A2F-F81CFC2221E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drdorothyboothe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kearn.org/state-vocational-rehabilitation-agencies" TargetMode="External"/><Relationship Id="rId2" Type="http://schemas.openxmlformats.org/officeDocument/2006/relationships/hyperlink" Target="https://rsa.ed.gov/about/stat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vra.georgia.gov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86AF-2753-9840-98E7-195C424F9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11277600" cy="1828800"/>
          </a:xfrm>
        </p:spPr>
        <p:txBody>
          <a:bodyPr>
            <a:normAutofit/>
          </a:bodyPr>
          <a:lstStyle/>
          <a:p>
            <a:r>
              <a:rPr lang="en-US" sz="5400" dirty="0"/>
              <a:t>Transition to Work &amp; Higher Education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148525-CE77-8140-ADDC-53C011F30A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Preparing Individuals with X and Y Chromosome Variations</a:t>
            </a:r>
          </a:p>
          <a:p>
            <a:endParaRPr lang="en-US" dirty="0"/>
          </a:p>
          <a:p>
            <a:r>
              <a:rPr lang="en-US" dirty="0"/>
              <a:t> Dorothy H. Boothe, Ph.D.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968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 Education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Students must confirm accommodations with each instructor; curriculum and testing cannot be modified</a:t>
            </a:r>
          </a:p>
          <a:p>
            <a:endParaRPr lang="en-US" dirty="0"/>
          </a:p>
          <a:p>
            <a:r>
              <a:rPr lang="en-US" dirty="0"/>
              <a:t>Parents (usually) may not independently communicate with instructors and advisers, so the student must be able to self-advocate</a:t>
            </a:r>
          </a:p>
          <a:p>
            <a:endParaRPr lang="en-US" dirty="0"/>
          </a:p>
          <a:p>
            <a:r>
              <a:rPr lang="en-US" dirty="0"/>
              <a:t>The student may sign a FERPA (Family Educational Rights Privacy Act) release to allow the parents to obtain information about their student from the institution of higher education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703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5346-4E40-124B-A015-731D4D72B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81815-9AF9-9046-AA05-BD5932599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3600"/>
            <a:ext cx="10972800" cy="43891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Due to limited structure in college and vocational school environments, consider options other than the independent residential setting </a:t>
            </a:r>
          </a:p>
          <a:p>
            <a:endParaRPr lang="en-US" dirty="0"/>
          </a:p>
          <a:p>
            <a:r>
              <a:rPr lang="en-US" dirty="0"/>
              <a:t>Commuting and online instruction may be preferable to traditional dorm living, at least initially</a:t>
            </a:r>
          </a:p>
          <a:p>
            <a:endParaRPr lang="en-US" dirty="0"/>
          </a:p>
          <a:p>
            <a:r>
              <a:rPr lang="en-US" dirty="0"/>
              <a:t>Attending a college, university, etc. with a specialized program (designated tutors, assistance with daily living, etc.) for individuals with disabilities may help the student be successful;  many of these programs are quite expensive</a:t>
            </a:r>
          </a:p>
          <a:p>
            <a:endParaRPr lang="en-US" dirty="0"/>
          </a:p>
          <a:p>
            <a:r>
              <a:rPr lang="en-US" dirty="0"/>
              <a:t>Taking a gap year (or longer) prior to beginning a program in higher education is another option </a:t>
            </a:r>
          </a:p>
        </p:txBody>
      </p:sp>
    </p:spTree>
    <p:extLst>
      <p:ext uri="{BB962C8B-B14F-4D97-AF65-F5344CB8AC3E}">
        <p14:creationId xmlns:p14="http://schemas.microsoft.com/office/powerpoint/2010/main" val="3532394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3D82A-6E65-E54B-8B26-1672E2503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Questions or Comments?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3600C-BA03-724D-AB0A-558C632E1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438400"/>
            <a:ext cx="10972800" cy="370332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            Thanks for your attendance and participation!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*****************************************************************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            Feel free to contact me at </a:t>
            </a:r>
            <a:r>
              <a:rPr lang="en-US" dirty="0">
                <a:hlinkClick r:id="rId2"/>
              </a:rPr>
              <a:t>drdorothyboothe@gmail.com</a:t>
            </a: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09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4DE47-6B6A-E24A-BC46-E2E89A301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Plan early for employment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A2D2A-12A3-7740-8F20-EECE132FC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Begin volunteer and/or paid work experience before age 18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Assess interests and aptitudes as a basis for potential volunteer or paid work experiences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Consider functional level and challenges which might eliminate potential opportunities</a:t>
            </a:r>
          </a:p>
          <a:p>
            <a:endParaRPr lang="en-US" dirty="0"/>
          </a:p>
          <a:p>
            <a:r>
              <a:rPr lang="en-US" dirty="0"/>
              <a:t>Be persistent and keep trying different options if some aren’t a good fit </a:t>
            </a:r>
          </a:p>
        </p:txBody>
      </p:sp>
    </p:spTree>
    <p:extLst>
      <p:ext uri="{BB962C8B-B14F-4D97-AF65-F5344CB8AC3E}">
        <p14:creationId xmlns:p14="http://schemas.microsoft.com/office/powerpoint/2010/main" val="57577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543A9-495B-A14C-B516-C513EB3ED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 Seek help to find work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413B5-1E63-1C4A-BCF5-45C8D3A34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62199"/>
            <a:ext cx="10972800" cy="4084319"/>
          </a:xfrm>
        </p:spPr>
        <p:txBody>
          <a:bodyPr>
            <a:normAutofit/>
          </a:bodyPr>
          <a:lstStyle/>
          <a:p>
            <a:r>
              <a:rPr lang="en-US" dirty="0"/>
              <a:t>Friends, neighbors, and other families with an individual with a disability</a:t>
            </a:r>
          </a:p>
          <a:p>
            <a:endParaRPr lang="en-US" dirty="0"/>
          </a:p>
          <a:p>
            <a:r>
              <a:rPr lang="en-US" dirty="0"/>
              <a:t>Co-workers and business colleagues </a:t>
            </a:r>
          </a:p>
          <a:p>
            <a:endParaRPr lang="en-US" dirty="0"/>
          </a:p>
          <a:p>
            <a:r>
              <a:rPr lang="en-US" dirty="0"/>
              <a:t>School personnel -  teachers, IEP (Individualized Education Plan) team members, student organization advisors, etc.</a:t>
            </a:r>
          </a:p>
          <a:p>
            <a:endParaRPr lang="en-US" dirty="0"/>
          </a:p>
          <a:p>
            <a:r>
              <a:rPr lang="en-US" dirty="0"/>
              <a:t>Local and state disability advocacy groups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369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B022F-7FBC-2E4A-B9CA-30646CB01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>
            <a:normAutofit/>
          </a:bodyPr>
          <a:lstStyle/>
          <a:p>
            <a:r>
              <a:rPr lang="en-US" sz="4000" dirty="0"/>
              <a:t>Include work experience/skills in an IEP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F5A27-5CD2-8349-9278-437E8CA09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When individuals transition to high school, discussion of future work objectives should be included </a:t>
            </a:r>
          </a:p>
          <a:p>
            <a:endParaRPr lang="en-US" dirty="0"/>
          </a:p>
          <a:p>
            <a:r>
              <a:rPr lang="en-US" dirty="0"/>
              <a:t>Hard and soft job skills (promptness, social interactions, etc.) can be included as IEP goals</a:t>
            </a:r>
          </a:p>
          <a:p>
            <a:endParaRPr lang="en-US" dirty="0"/>
          </a:p>
          <a:p>
            <a:r>
              <a:rPr lang="en-US" dirty="0"/>
              <a:t>State Vocational Rehabilitation (VR) Agency counselors may be included on the IEP team</a:t>
            </a:r>
          </a:p>
          <a:p>
            <a:endParaRPr lang="en-US" dirty="0"/>
          </a:p>
          <a:p>
            <a:r>
              <a:rPr lang="en-US" dirty="0"/>
              <a:t>Include work opportunities and/or training each year of high school (seek it privately if you homeschool or if your child is in a public or private school which does not or will not offer it)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242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831A8-5959-964D-81BD-664375AAD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074" y="491145"/>
            <a:ext cx="10972800" cy="1143000"/>
          </a:xfrm>
        </p:spPr>
        <p:txBody>
          <a:bodyPr/>
          <a:lstStyle/>
          <a:p>
            <a:r>
              <a:rPr lang="en-US" dirty="0"/>
              <a:t>Access Vocational Rehabilitation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2149-ACA3-2D40-A81E-FAE90C43B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All states have government funded programs for individuals  who have disabilities that impact successful employment</a:t>
            </a:r>
          </a:p>
          <a:p>
            <a:endParaRPr lang="en-US" dirty="0"/>
          </a:p>
          <a:p>
            <a:r>
              <a:rPr lang="en-US" dirty="0"/>
              <a:t>VR agencies help individuals prepare for, obtain, maintain, and regain employment</a:t>
            </a:r>
          </a:p>
          <a:p>
            <a:endParaRPr lang="en-US" dirty="0"/>
          </a:p>
          <a:p>
            <a:r>
              <a:rPr lang="en-US" dirty="0"/>
              <a:t>VR agencies may have counselors who are involved with the local school districts and attend IEP meetings, but an individual does not have to be in school to access VR services </a:t>
            </a:r>
          </a:p>
          <a:p>
            <a:endParaRPr lang="en-US" dirty="0"/>
          </a:p>
          <a:p>
            <a:r>
              <a:rPr lang="en-US" dirty="0"/>
              <a:t>To find your state VR agency, check </a:t>
            </a:r>
            <a:r>
              <a:rPr lang="en-US" dirty="0">
                <a:hlinkClick r:id="rId2"/>
              </a:rPr>
              <a:t>https://rsa.ed.gov/about/states</a:t>
            </a:r>
            <a:endParaRPr lang="en-US" dirty="0"/>
          </a:p>
          <a:p>
            <a:endParaRPr lang="en-US" dirty="0"/>
          </a:p>
          <a:p>
            <a:r>
              <a:rPr lang="en-US" dirty="0"/>
              <a:t>Additional information is available at  </a:t>
            </a:r>
            <a:r>
              <a:rPr lang="en-US" dirty="0">
                <a:hlinkClick r:id="rId3"/>
              </a:rPr>
              <a:t>https://www.askearn.org/state-vocational-rehabilitation-agencies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75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5B7FA-B425-984A-AA56-D85D597FC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14400"/>
            <a:ext cx="10160000" cy="944562"/>
          </a:xfrm>
        </p:spPr>
        <p:txBody>
          <a:bodyPr>
            <a:normAutofit fontScale="90000"/>
          </a:bodyPr>
          <a:lstStyle/>
          <a:p>
            <a:r>
              <a:rPr lang="en-US" dirty="0"/>
              <a:t>Request Vocational Rehabilitation services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F7EA1-5E0D-6C48-A8DD-5CEC91A18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57400"/>
            <a:ext cx="10972800" cy="4419600"/>
          </a:xfrm>
        </p:spPr>
        <p:txBody>
          <a:bodyPr>
            <a:normAutofit/>
          </a:bodyPr>
          <a:lstStyle/>
          <a:p>
            <a:r>
              <a:rPr lang="en-US" dirty="0"/>
              <a:t>Example:  Georgia    </a:t>
            </a:r>
            <a:r>
              <a:rPr lang="en-US" dirty="0">
                <a:hlinkClick r:id="rId2"/>
              </a:rPr>
              <a:t>https://gvra.georgia.gov/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your family member is in school, request VR services to be included in the IEP;  if your family member is not in school, request the services yourself directly from the VR agency</a:t>
            </a:r>
          </a:p>
          <a:p>
            <a:endParaRPr lang="en-US" dirty="0"/>
          </a:p>
          <a:p>
            <a:r>
              <a:rPr lang="en-US" dirty="0"/>
              <a:t>Services require an eligibility determination, often based on a neuropsychological evaluation; ensure you have a </a:t>
            </a:r>
            <a:r>
              <a:rPr lang="en-US" b="1" dirty="0"/>
              <a:t>recent, thorough </a:t>
            </a:r>
            <a:r>
              <a:rPr lang="en-US" dirty="0"/>
              <a:t> evaluation for your family member obtained through the school, VR, or privately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30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Request Vocational Rehabilitation services (continued)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10972800" cy="420227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Ensure that the updated neuropsychological evaluation includes all areas which need to be considered for VR eligibility</a:t>
            </a:r>
          </a:p>
          <a:p>
            <a:endParaRPr lang="en-US" dirty="0"/>
          </a:p>
          <a:p>
            <a:r>
              <a:rPr lang="en-US" dirty="0"/>
              <a:t>Confer with other families of individuals with disabilities who are currently receiving services in order to learn the process, limitations, etc.</a:t>
            </a:r>
          </a:p>
          <a:p>
            <a:endParaRPr lang="en-US" dirty="0"/>
          </a:p>
          <a:p>
            <a:r>
              <a:rPr lang="en-US" dirty="0"/>
              <a:t>Remember that accessing services may take time (due to waiting lists, etc.), so start as soon as possible</a:t>
            </a:r>
          </a:p>
          <a:p>
            <a:endParaRPr lang="en-US" dirty="0"/>
          </a:p>
          <a:p>
            <a:r>
              <a:rPr lang="en-US" dirty="0"/>
              <a:t>Be persistent but polite in requesting the needed services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121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10972800" cy="780789"/>
          </a:xfrm>
        </p:spPr>
        <p:txBody>
          <a:bodyPr>
            <a:normAutofit/>
          </a:bodyPr>
          <a:lstStyle/>
          <a:p>
            <a:r>
              <a:rPr lang="en-US" sz="4000" dirty="0"/>
              <a:t>Utilize various Vocational Rehabilitation services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10972800" cy="4038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VR can provide specialized testing to determine suitable jobs </a:t>
            </a:r>
          </a:p>
          <a:p>
            <a:endParaRPr lang="en-US" dirty="0"/>
          </a:p>
          <a:p>
            <a:r>
              <a:rPr lang="en-US" dirty="0"/>
              <a:t>Placement with suitable employers can also be facilitated through VR</a:t>
            </a:r>
          </a:p>
          <a:p>
            <a:endParaRPr lang="en-US" dirty="0"/>
          </a:p>
          <a:p>
            <a:r>
              <a:rPr lang="en-US" dirty="0"/>
              <a:t>Job coaches provided by VR can help an individual to succeed in a job placement</a:t>
            </a:r>
          </a:p>
          <a:p>
            <a:endParaRPr lang="en-US" dirty="0"/>
          </a:p>
          <a:p>
            <a:r>
              <a:rPr lang="en-US" dirty="0"/>
              <a:t>VR can ensure appropriate accommodations are provided to an employee who self-identifies to an employer as an individual with a disability</a:t>
            </a:r>
          </a:p>
        </p:txBody>
      </p:sp>
    </p:spTree>
    <p:extLst>
      <p:ext uri="{BB962C8B-B14F-4D97-AF65-F5344CB8AC3E}">
        <p14:creationId xmlns:p14="http://schemas.microsoft.com/office/powerpoint/2010/main" val="3426546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CED71-91E2-A541-98A4-6A6CEC84B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A4B33-0363-9440-8839-A4A314A22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57400"/>
            <a:ext cx="10972800" cy="4389120"/>
          </a:xfrm>
        </p:spPr>
        <p:txBody>
          <a:bodyPr>
            <a:normAutofit fontScale="92500"/>
          </a:bodyPr>
          <a:lstStyle/>
          <a:p>
            <a:r>
              <a:rPr lang="en-US" dirty="0"/>
              <a:t>If an individual is eligible, VR agencies may provide or direct you to other programs that provide tuition assistance for  college and vocational schools </a:t>
            </a:r>
          </a:p>
          <a:p>
            <a:endParaRPr lang="en-US" dirty="0"/>
          </a:p>
          <a:p>
            <a:r>
              <a:rPr lang="en-US" dirty="0"/>
              <a:t>These schools are covered by the Americans with Disabilities Act (ADA) and not the Individuals with Disabilities Education Act  (IDEA)</a:t>
            </a:r>
          </a:p>
          <a:p>
            <a:endParaRPr lang="en-US" dirty="0"/>
          </a:p>
          <a:p>
            <a:r>
              <a:rPr lang="en-US" dirty="0"/>
              <a:t>Students must self-identify </a:t>
            </a:r>
          </a:p>
          <a:p>
            <a:endParaRPr lang="en-US" dirty="0"/>
          </a:p>
          <a:p>
            <a:r>
              <a:rPr lang="en-US" dirty="0"/>
              <a:t>After providing required documentation of disability to the Office of Disability Services, appropriate accommodations will be determined 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424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602A7733B6594F8308838DEF102CA5" ma:contentTypeVersion="11" ma:contentTypeDescription="Create a new document." ma:contentTypeScope="" ma:versionID="cc455bdfc763d722167eee1eaf540f47">
  <xsd:schema xmlns:xsd="http://www.w3.org/2001/XMLSchema" xmlns:xs="http://www.w3.org/2001/XMLSchema" xmlns:p="http://schemas.microsoft.com/office/2006/metadata/properties" xmlns:ns2="1ebac4b7-1648-4b9e-b04b-d0cf0202c61b" xmlns:ns3="72e30923-272a-44b1-8542-6c120afc633e" targetNamespace="http://schemas.microsoft.com/office/2006/metadata/properties" ma:root="true" ma:fieldsID="f66e250a62ff2ff7c856ea32a8f93967" ns2:_="" ns3:_="">
    <xsd:import namespace="1ebac4b7-1648-4b9e-b04b-d0cf0202c61b"/>
    <xsd:import namespace="72e30923-272a-44b1-8542-6c120afc63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bac4b7-1648-4b9e-b04b-d0cf0202c6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00791e3c-4f86-4045-aa83-e43e7ad61c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30923-272a-44b1-8542-6c120afc633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6b01001-fe36-4d2c-9bc8-7d02be9f5953}" ma:internalName="TaxCatchAll" ma:showField="CatchAllData" ma:web="72e30923-272a-44b1-8542-6c120afc63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ebac4b7-1648-4b9e-b04b-d0cf0202c61b">
      <Terms xmlns="http://schemas.microsoft.com/office/infopath/2007/PartnerControls"/>
    </lcf76f155ced4ddcb4097134ff3c332f>
    <TaxCatchAll xmlns="72e30923-272a-44b1-8542-6c120afc633e" xsi:nil="true"/>
  </documentManagement>
</p:properties>
</file>

<file path=customXml/itemProps1.xml><?xml version="1.0" encoding="utf-8"?>
<ds:datastoreItem xmlns:ds="http://schemas.openxmlformats.org/officeDocument/2006/customXml" ds:itemID="{51C5ADE5-F4F1-44B6-804E-09686A0A26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07D139-67F8-4971-8DB0-C4D21043B2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bac4b7-1648-4b9e-b04b-d0cf0202c61b"/>
    <ds:schemaRef ds:uri="72e30923-272a-44b1-8542-6c120afc63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864482-38A6-4A37-AFBE-E7B79DCF16F5}">
  <ds:schemaRefs>
    <ds:schemaRef ds:uri="http://schemas.microsoft.com/office/2006/metadata/properties"/>
    <ds:schemaRef ds:uri="http://schemas.microsoft.com/office/infopath/2007/PartnerControls"/>
    <ds:schemaRef ds:uri="1ebac4b7-1648-4b9e-b04b-d0cf0202c61b"/>
    <ds:schemaRef ds:uri="72e30923-272a-44b1-8542-6c120afc63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43558</TotalTime>
  <Words>807</Words>
  <Application>Microsoft Office PowerPoint</Application>
  <PresentationFormat>Widescreen</PresentationFormat>
  <Paragraphs>97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Transition to Work &amp; Higher Education </vt:lpstr>
      <vt:lpstr>Plan early for employment</vt:lpstr>
      <vt:lpstr> Seek help to find work opportunities</vt:lpstr>
      <vt:lpstr>Include work experience/skills in an IEP</vt:lpstr>
      <vt:lpstr>Access Vocational Rehabilitation programs</vt:lpstr>
      <vt:lpstr>Request Vocational Rehabilitation services </vt:lpstr>
      <vt:lpstr>Request Vocational Rehabilitation services (continued) </vt:lpstr>
      <vt:lpstr>Utilize various Vocational Rehabilitation services  </vt:lpstr>
      <vt:lpstr>Higher Education</vt:lpstr>
      <vt:lpstr>Higher Education (continued)</vt:lpstr>
      <vt:lpstr>Some considerations</vt:lpstr>
      <vt:lpstr> Questions or Comments?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to Work and Higher Education</dc:title>
  <dc:creator>Dorothy Boothe</dc:creator>
  <cp:lastModifiedBy>Virginia Cover</cp:lastModifiedBy>
  <cp:revision>80</cp:revision>
  <dcterms:modified xsi:type="dcterms:W3CDTF">2026-02-24T15:39:59Z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0x010100EB602A7733B6594F8308838DEF102CA5</vt:lpwstr>
  </property>
</Properties>
</file>